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1"/>
  </p:notesMasterIdLst>
  <p:sldIdLst>
    <p:sldId id="256" r:id="rId2"/>
    <p:sldId id="352" r:id="rId3"/>
    <p:sldId id="353"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37" r:id="rId18"/>
    <p:sldId id="386" r:id="rId19"/>
    <p:sldId id="383" r:id="rId20"/>
    <p:sldId id="384" r:id="rId21"/>
    <p:sldId id="385" r:id="rId22"/>
    <p:sldId id="387" r:id="rId23"/>
    <p:sldId id="388"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Lst>
  <p:sldSz cx="12192000" cy="6858000"/>
  <p:notesSz cx="6858000" cy="9144000"/>
  <p:embeddedFontLst>
    <p:embeddedFont>
      <p:font typeface="Cambria" panose="02040503050406030204" pitchFamily="18" charset="0"/>
      <p:regular r:id="rId42"/>
      <p:bold r:id="rId43"/>
      <p:italic r:id="rId44"/>
      <p:boldItalic r:id="rId45"/>
    </p:embeddedFont>
    <p:embeddedFont>
      <p:font typeface="Cambria Math" panose="02040503050406030204" pitchFamily="18" charset="0"/>
      <p:regular r:id="rId46"/>
    </p:embeddedFont>
    <p:embeddedFont>
      <p:font typeface="Comic Sans MS" panose="030F0702030302020204" pitchFamily="66" charset="0"/>
      <p:regular r:id="rId47"/>
      <p:bold r:id="rId48"/>
      <p:italic r:id="rId49"/>
      <p:boldItalic r:id="rId50"/>
    </p:embeddedFont>
    <p:embeddedFont>
      <p:font typeface="Nasalization Rg" panose="020B0604020202020204" pitchFamily="34"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60157" autoAdjust="0"/>
  </p:normalViewPr>
  <p:slideViewPr>
    <p:cSldViewPr snapToGrid="0">
      <p:cViewPr varScale="1">
        <p:scale>
          <a:sx n="48" d="100"/>
          <a:sy n="48" d="100"/>
        </p:scale>
        <p:origin x="10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FAD1F-F776-4826-9E29-12B516D20A7E}"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AC8E0-8030-4F05-BE7C-787B92C693C7}" type="slidenum">
              <a:rPr lang="en-US" smtClean="0"/>
              <a:t>‹#›</a:t>
            </a:fld>
            <a:endParaRPr lang="en-US"/>
          </a:p>
        </p:txBody>
      </p:sp>
    </p:spTree>
    <p:extLst>
      <p:ext uri="{BB962C8B-B14F-4D97-AF65-F5344CB8AC3E}">
        <p14:creationId xmlns:p14="http://schemas.microsoft.com/office/powerpoint/2010/main" val="373280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NAD 2023 Standard FFRD1 (Radioactive Decay)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NAD 2023 Standard FFRD2 (Nuclear Fission)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NAD 2023 Standard FFRD3 (Nuclear Fusion)</a:t>
            </a:r>
          </a:p>
        </p:txBody>
      </p:sp>
      <p:sp>
        <p:nvSpPr>
          <p:cNvPr id="4" name="Slide Number Placeholder 3"/>
          <p:cNvSpPr>
            <a:spLocks noGrp="1"/>
          </p:cNvSpPr>
          <p:nvPr>
            <p:ph type="sldNum" sz="quarter" idx="5"/>
          </p:nvPr>
        </p:nvSpPr>
        <p:spPr/>
        <p:txBody>
          <a:bodyPr/>
          <a:lstStyle/>
          <a:p>
            <a:fld id="{5DDAC8E0-8030-4F05-BE7C-787B92C693C7}" type="slidenum">
              <a:rPr lang="en-US" smtClean="0"/>
              <a:t>1</a:t>
            </a:fld>
            <a:endParaRPr lang="en-US"/>
          </a:p>
        </p:txBody>
      </p:sp>
    </p:spTree>
    <p:extLst>
      <p:ext uri="{BB962C8B-B14F-4D97-AF65-F5344CB8AC3E}">
        <p14:creationId xmlns:p14="http://schemas.microsoft.com/office/powerpoint/2010/main" val="262914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dirty="0">
                    <a:latin typeface="Cambria Math" panose="02040503050406030204" pitchFamily="18" charset="0"/>
                  </a:rPr>
                  <a:t>Amount remaining = 100% − 20% = 80%</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𝑡</m:t>
                          </m:r>
                        </m:sup>
                      </m:sSup>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m:t>
                              </m:r>
                            </m:sub>
                          </m:sSub>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𝑡</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d>
                            <m:dPr>
                              <m:ctrlPr>
                                <a:rPr lang="en-US" b="0" i="1" smtClean="0">
                                  <a:latin typeface="Cambria Math" panose="02040503050406030204" pitchFamily="18" charset="0"/>
                                </a:rPr>
                              </m:ctrlPr>
                            </m:dPr>
                            <m:e>
                              <m:r>
                                <a:rPr lang="en-US" b="0" i="1" smtClean="0">
                                  <a:latin typeface="Cambria Math" panose="02040503050406030204" pitchFamily="18" charset="0"/>
                                </a:rPr>
                                <m:t>488000 </m:t>
                              </m:r>
                              <m:r>
                                <a:rPr lang="en-US" b="0" i="1" smtClean="0">
                                  <a:latin typeface="Cambria Math" panose="02040503050406030204" pitchFamily="18" charset="0"/>
                                </a:rPr>
                                <m:t>𝑦𝑟</m:t>
                              </m:r>
                            </m:e>
                          </m:d>
                        </m:sup>
                      </m:sSup>
                    </m:oMath>
                  </m:oMathPara>
                </a14:m>
                <a:endParaRPr lang="en-US" b="0" dirty="0"/>
              </a:p>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0.80</m:t>
                              </m:r>
                            </m:e>
                          </m:d>
                        </m:e>
                      </m:func>
                      <m:r>
                        <a:rPr lang="en-US" b="0" i="1" smtClean="0">
                          <a:latin typeface="Cambria Math" panose="02040503050406030204" pitchFamily="18" charset="0"/>
                        </a:rPr>
                        <m:t>=−</m:t>
                      </m:r>
                      <m:r>
                        <a:rPr lang="en-US" b="0" i="1" smtClean="0">
                          <a:latin typeface="Cambria Math" panose="02040503050406030204" pitchFamily="18" charset="0"/>
                        </a:rPr>
                        <m:t>𝜆</m:t>
                      </m:r>
                      <m:d>
                        <m:dPr>
                          <m:ctrlPr>
                            <a:rPr lang="en-US" b="0" i="1" smtClean="0">
                              <a:latin typeface="Cambria Math" panose="02040503050406030204" pitchFamily="18" charset="0"/>
                            </a:rPr>
                          </m:ctrlPr>
                        </m:dPr>
                        <m:e>
                          <m:r>
                            <a:rPr lang="en-US" b="0" i="1" smtClean="0">
                              <a:latin typeface="Cambria Math" panose="02040503050406030204" pitchFamily="18" charset="0"/>
                            </a:rPr>
                            <m:t>488000 </m:t>
                          </m:r>
                          <m:r>
                            <a:rPr lang="en-US" b="0" i="1" smtClean="0">
                              <a:latin typeface="Cambria Math" panose="02040503050406030204" pitchFamily="18" charset="0"/>
                            </a:rPr>
                            <m:t>𝑦𝑟</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=4.57×</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−7</m:t>
                          </m:r>
                        </m:sup>
                      </m:sSup>
                      <m:f>
                        <m:fPr>
                          <m:ctrlPr>
                            <a:rPr lang="en-US" b="0" i="1" smtClean="0">
                              <a:latin typeface="Cambria Math" panose="02040503050406030204" pitchFamily="18" charset="0"/>
                            </a:rPr>
                          </m:ctrlPr>
                        </m:fPr>
                        <m:num/>
                        <m:den>
                          <m:r>
                            <a:rPr lang="en-US" b="0" i="1" smtClean="0">
                              <a:latin typeface="Cambria Math" panose="02040503050406030204" pitchFamily="18" charset="0"/>
                            </a:rPr>
                            <m:t>𝑦𝑟</m:t>
                          </m:r>
                        </m:den>
                      </m:f>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func>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b>
                          </m:sSub>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4.57×</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−7</m:t>
                          </m:r>
                        </m:sup>
                      </m:sSup>
                      <m:f>
                        <m:fPr>
                          <m:ctrlPr>
                            <a:rPr lang="en-US" b="0" i="1" smtClean="0">
                              <a:latin typeface="Cambria Math" panose="02040503050406030204" pitchFamily="18" charset="0"/>
                            </a:rPr>
                          </m:ctrlPr>
                        </m:fPr>
                        <m:num/>
                        <m:den>
                          <m:r>
                            <a:rPr lang="en-US" b="0" i="1" smtClean="0">
                              <a:latin typeface="Cambria Math" panose="02040503050406030204" pitchFamily="18" charset="0"/>
                            </a:rPr>
                            <m:t>𝑦𝑟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func>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b>
                          </m:sSub>
                        </m:den>
                      </m:f>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func>
                        </m:num>
                        <m:den>
                          <m:r>
                            <a:rPr lang="en-US" b="0" i="1" smtClean="0">
                              <a:latin typeface="Cambria Math" panose="02040503050406030204" pitchFamily="18" charset="0"/>
                            </a:rPr>
                            <m:t>4.57×</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−7</m:t>
                              </m:r>
                            </m:sup>
                          </m:sSup>
                          <m:f>
                            <m:fPr>
                              <m:ctrlPr>
                                <a:rPr lang="en-US" b="0" i="1" smtClean="0">
                                  <a:latin typeface="Cambria Math" panose="02040503050406030204" pitchFamily="18" charset="0"/>
                                </a:rPr>
                              </m:ctrlPr>
                            </m:fPr>
                            <m:num/>
                            <m:den>
                              <m:r>
                                <a:rPr lang="en-US" b="0" i="1" smtClean="0">
                                  <a:latin typeface="Cambria Math" panose="02040503050406030204" pitchFamily="18" charset="0"/>
                                </a:rPr>
                                <m:t>𝑦𝑟</m:t>
                              </m:r>
                            </m:den>
                          </m:f>
                        </m:den>
                      </m:f>
                      <m:r>
                        <a:rPr lang="en-US" b="0" i="1" smtClean="0">
                          <a:latin typeface="Cambria Math" panose="02040503050406030204" pitchFamily="18" charset="0"/>
                        </a:rPr>
                        <m:t>=1.52×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𝑦𝑟</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𝑁=𝑁_0 𝑒^(−𝜆𝑡)</a:t>
                </a:r>
                <a:endParaRPr lang="en-US" b="0" dirty="0"/>
              </a:p>
              <a:p>
                <a:r>
                  <a:rPr lang="en-US" b="0" i="0">
                    <a:latin typeface="Cambria Math" panose="02040503050406030204" pitchFamily="18" charset="0"/>
                  </a:rPr>
                  <a:t>𝑁/𝑁_0 =𝑒^(−𝜆𝑡)</a:t>
                </a:r>
                <a:endParaRPr lang="en-US" b="0" dirty="0"/>
              </a:p>
              <a:p>
                <a:r>
                  <a:rPr lang="en-US" b="0" i="0">
                    <a:latin typeface="Cambria Math" panose="02040503050406030204" pitchFamily="18" charset="0"/>
                  </a:rPr>
                  <a:t>0.20=𝑒^(−𝜆(488000 𝑦𝑟) )</a:t>
                </a:r>
                <a:endParaRPr lang="en-US" b="0" dirty="0"/>
              </a:p>
              <a:p>
                <a:r>
                  <a:rPr lang="en-US" b="0" i="0">
                    <a:latin typeface="Cambria Math" panose="02040503050406030204" pitchFamily="18" charset="0"/>
                  </a:rPr>
                  <a:t>ln⁡(0.20)=−𝜆(488000 𝑦𝑟)</a:t>
                </a:r>
                <a:endParaRPr lang="en-US" b="0" dirty="0"/>
              </a:p>
              <a:p>
                <a:r>
                  <a:rPr lang="en-US" b="0" i="0">
                    <a:latin typeface="Cambria Math" panose="02040503050406030204" pitchFamily="18" charset="0"/>
                  </a:rPr>
                  <a:t>𝜆=3.30×10^(−6)  /𝑦𝑟</a:t>
                </a:r>
                <a:endParaRPr lang="en-US" b="0" dirty="0"/>
              </a:p>
              <a:p>
                <a:endParaRPr lang="en-US" dirty="0"/>
              </a:p>
              <a:p>
                <a:r>
                  <a:rPr lang="en-US" b="0" i="0">
                    <a:latin typeface="Cambria Math" panose="02040503050406030204" pitchFamily="18" charset="0"/>
                  </a:rPr>
                  <a:t>𝜆=ln⁡(2)/𝑡_(1⁄2) </a:t>
                </a:r>
                <a:endParaRPr lang="en-US" b="0" dirty="0"/>
              </a:p>
              <a:p>
                <a:r>
                  <a:rPr lang="en-US" b="0" i="0">
                    <a:latin typeface="Cambria Math" panose="02040503050406030204" pitchFamily="18" charset="0"/>
                  </a:rPr>
                  <a:t>3.30×10^(−6)  /𝑦𝑟=ln⁡(2)/𝑡_(1⁄2) </a:t>
                </a:r>
                <a:endParaRPr lang="en-US" dirty="0"/>
              </a:p>
              <a:p>
                <a:r>
                  <a:rPr lang="en-US" b="0" i="0">
                    <a:latin typeface="Cambria Math" panose="02040503050406030204" pitchFamily="18" charset="0"/>
                  </a:rPr>
                  <a:t>𝑡_(1⁄2)=ln⁡(2)/(3.30×10^(−6)  /𝑦𝑟)=2.10×10^5  𝑦𝑟</a:t>
                </a:r>
                <a:endParaRPr lang="en-US" dirty="0"/>
              </a:p>
            </p:txBody>
          </p:sp>
        </mc:Fallback>
      </mc:AlternateContent>
      <p:sp>
        <p:nvSpPr>
          <p:cNvPr id="4" name="Slide Number Placeholder 3"/>
          <p:cNvSpPr>
            <a:spLocks noGrp="1"/>
          </p:cNvSpPr>
          <p:nvPr>
            <p:ph type="sldNum" sz="quarter" idx="5"/>
          </p:nvPr>
        </p:nvSpPr>
        <p:spPr/>
        <p:txBody>
          <a:bodyPr/>
          <a:lstStyle/>
          <a:p>
            <a:fld id="{5DDAC8E0-8030-4F05-BE7C-787B92C693C7}" type="slidenum">
              <a:rPr lang="en-US" smtClean="0"/>
              <a:t>22</a:t>
            </a:fld>
            <a:endParaRPr lang="en-US"/>
          </a:p>
        </p:txBody>
      </p:sp>
    </p:spTree>
    <p:extLst>
      <p:ext uri="{BB962C8B-B14F-4D97-AF65-F5344CB8AC3E}">
        <p14:creationId xmlns:p14="http://schemas.microsoft.com/office/powerpoint/2010/main" val="301543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23</a:t>
            </a:fld>
            <a:endParaRPr lang="en-US"/>
          </a:p>
        </p:txBody>
      </p:sp>
    </p:spTree>
    <p:extLst>
      <p:ext uri="{BB962C8B-B14F-4D97-AF65-F5344CB8AC3E}">
        <p14:creationId xmlns:p14="http://schemas.microsoft.com/office/powerpoint/2010/main" val="177877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22.4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32.6</a:t>
            </a:r>
          </a:p>
        </p:txBody>
      </p:sp>
      <p:sp>
        <p:nvSpPr>
          <p:cNvPr id="4" name="Slide Number Placeholder 3"/>
          <p:cNvSpPr>
            <a:spLocks noGrp="1"/>
          </p:cNvSpPr>
          <p:nvPr>
            <p:ph type="sldNum" sz="quarter" idx="5"/>
          </p:nvPr>
        </p:nvSpPr>
        <p:spPr/>
        <p:txBody>
          <a:bodyPr/>
          <a:lstStyle/>
          <a:p>
            <a:fld id="{5DDAC8E0-8030-4F05-BE7C-787B92C693C7}" type="slidenum">
              <a:rPr lang="en-US" smtClean="0"/>
              <a:t>24</a:t>
            </a:fld>
            <a:endParaRPr lang="en-US"/>
          </a:p>
        </p:txBody>
      </p:sp>
    </p:spTree>
    <p:extLst>
      <p:ext uri="{BB962C8B-B14F-4D97-AF65-F5344CB8AC3E}">
        <p14:creationId xmlns:p14="http://schemas.microsoft.com/office/powerpoint/2010/main" val="845091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Find change in mass:</a:t>
                </a:r>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m:t>
                      </m:r>
                      <m:r>
                        <a:rPr lang="en-US" b="0" i="0" smtClean="0">
                          <a:latin typeface="Cambria Math" panose="02040503050406030204" pitchFamily="18" charset="0"/>
                        </a:rPr>
                        <m:t>=</m:t>
                      </m:r>
                      <m:d>
                        <m:dPr>
                          <m:ctrlPr>
                            <a:rPr lang="en-US" b="0" i="1" smtClean="0">
                              <a:latin typeface="Cambria Math" panose="02040503050406030204" pitchFamily="18" charset="0"/>
                            </a:rPr>
                          </m:ctrlPr>
                        </m:dPr>
                        <m:e>
                          <m:r>
                            <a:rPr lang="en-US" b="0" i="0" smtClean="0">
                              <a:latin typeface="Cambria Math" panose="02040503050406030204" pitchFamily="18" charset="0"/>
                            </a:rPr>
                            <m:t>1.008665 </m:t>
                          </m:r>
                          <m:r>
                            <m:rPr>
                              <m:sty m:val="p"/>
                            </m:rPr>
                            <a:rPr lang="en-US" b="0" i="0" smtClean="0">
                              <a:latin typeface="Cambria Math" panose="02040503050406030204" pitchFamily="18" charset="0"/>
                            </a:rPr>
                            <m:t>u</m:t>
                          </m:r>
                          <m:r>
                            <a:rPr lang="en-US" b="0" i="0" smtClean="0">
                              <a:latin typeface="Cambria Math" panose="02040503050406030204" pitchFamily="18" charset="0"/>
                            </a:rPr>
                            <m:t>+235.0439299 </m:t>
                          </m:r>
                          <m:r>
                            <m:rPr>
                              <m:sty m:val="p"/>
                            </m:rPr>
                            <a:rPr lang="en-US" b="0" i="0" smtClean="0">
                              <a:latin typeface="Cambria Math" panose="02040503050406030204" pitchFamily="18" charset="0"/>
                            </a:rPr>
                            <m:t>u</m:t>
                          </m:r>
                        </m:e>
                      </m:d>
                      <m:r>
                        <a:rPr lang="en-US" b="0" i="0" smtClean="0">
                          <a:latin typeface="Cambria Math" panose="02040503050406030204" pitchFamily="18" charset="0"/>
                        </a:rPr>
                        <m:t>−</m:t>
                      </m:r>
                      <m:d>
                        <m:dPr>
                          <m:ctrlPr>
                            <a:rPr lang="en-US" b="0" i="1" smtClean="0">
                              <a:latin typeface="Cambria Math" panose="02040503050406030204" pitchFamily="18" charset="0"/>
                            </a:rPr>
                          </m:ctrlPr>
                        </m:dPr>
                        <m:e>
                          <m:r>
                            <a:rPr lang="en-US" b="0" i="0" smtClean="0">
                              <a:latin typeface="Cambria Math" panose="02040503050406030204" pitchFamily="18" charset="0"/>
                            </a:rPr>
                            <m:t>140.9144035 </m:t>
                          </m:r>
                          <m:r>
                            <m:rPr>
                              <m:sty m:val="p"/>
                            </m:rPr>
                            <a:rPr lang="en-US" b="0" i="0" smtClean="0">
                              <a:latin typeface="Cambria Math" panose="02040503050406030204" pitchFamily="18" charset="0"/>
                            </a:rPr>
                            <m:t>u</m:t>
                          </m:r>
                          <m:r>
                            <a:rPr lang="en-US" b="0" i="0" smtClean="0">
                              <a:latin typeface="Cambria Math" panose="02040503050406030204" pitchFamily="18" charset="0"/>
                            </a:rPr>
                            <m:t>+91.926173094 </m:t>
                          </m:r>
                          <m:r>
                            <m:rPr>
                              <m:sty m:val="p"/>
                            </m:rPr>
                            <a:rPr lang="en-US" b="0" i="0" smtClean="0">
                              <a:latin typeface="Cambria Math" panose="02040503050406030204" pitchFamily="18" charset="0"/>
                            </a:rPr>
                            <m:t>u</m:t>
                          </m:r>
                          <m:r>
                            <a:rPr lang="en-US" b="0" i="0" smtClean="0">
                              <a:latin typeface="Cambria Math" panose="02040503050406030204" pitchFamily="18" charset="0"/>
                            </a:rPr>
                            <m:t>+3</m:t>
                          </m:r>
                          <m:d>
                            <m:dPr>
                              <m:ctrlPr>
                                <a:rPr lang="en-US" b="0" i="1" smtClean="0">
                                  <a:latin typeface="Cambria Math" panose="02040503050406030204" pitchFamily="18" charset="0"/>
                                </a:rPr>
                              </m:ctrlPr>
                            </m:dPr>
                            <m:e>
                              <m:r>
                                <a:rPr lang="en-US" b="0" i="0" smtClean="0">
                                  <a:latin typeface="Cambria Math" panose="02040503050406030204" pitchFamily="18" charset="0"/>
                                </a:rPr>
                                <m:t>1.008665 </m:t>
                              </m:r>
                              <m:r>
                                <m:rPr>
                                  <m:sty m:val="p"/>
                                </m:rPr>
                                <a:rPr lang="en-US" b="0" i="0" smtClean="0">
                                  <a:latin typeface="Cambria Math" panose="02040503050406030204" pitchFamily="18" charset="0"/>
                                </a:rPr>
                                <m:t>u</m:t>
                              </m:r>
                            </m:e>
                          </m:d>
                        </m:e>
                      </m:d>
                      <m:r>
                        <a:rPr lang="en-US" b="0" i="0" smtClean="0">
                          <a:latin typeface="Cambria Math" panose="02040503050406030204" pitchFamily="18" charset="0"/>
                        </a:rPr>
                        <m:t>=0.186023306 </m:t>
                      </m:r>
                      <m:r>
                        <m:rPr>
                          <m:sty m:val="p"/>
                        </m:rPr>
                        <a:rPr lang="en-US" b="0" i="0" smtClean="0">
                          <a:latin typeface="Cambria Math" panose="02040503050406030204" pitchFamily="18" charset="0"/>
                        </a:rPr>
                        <m:t>u</m:t>
                      </m:r>
                    </m:oMath>
                  </m:oMathPara>
                </a14:m>
                <a:endParaRPr lang="en-US" b="0" dirty="0"/>
              </a:p>
              <a:p>
                <a:r>
                  <a:rPr lang="en-US" dirty="0"/>
                  <a:t>Covert the mass into energy</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0.186023306 </m:t>
                      </m:r>
                      <m:r>
                        <a:rPr lang="en-US" b="0" i="1" smtClean="0">
                          <a:latin typeface="Cambria Math" panose="02040503050406030204" pitchFamily="18" charset="0"/>
                        </a:rPr>
                        <m:t>𝑢</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0" smtClean="0">
                                  <a:latin typeface="Cambria Math" panose="02040503050406030204" pitchFamily="18" charset="0"/>
                                </a:rPr>
                                <m:t>931.5</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MeV</m:t>
                                  </m:r>
                                </m:num>
                                <m:den>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c</m:t>
                                      </m:r>
                                    </m:e>
                                    <m:sup>
                                      <m:r>
                                        <a:rPr lang="en-US" b="0" i="0" smtClean="0">
                                          <a:latin typeface="Cambria Math" panose="02040503050406030204" pitchFamily="18" charset="0"/>
                                        </a:rPr>
                                        <m:t>2</m:t>
                                      </m:r>
                                    </m:sup>
                                  </m:sSup>
                                </m:den>
                              </m:f>
                            </m:num>
                            <m:den>
                              <m:r>
                                <a:rPr lang="en-US" b="0" i="0" smtClean="0">
                                  <a:latin typeface="Cambria Math" panose="02040503050406030204" pitchFamily="18" charset="0"/>
                                </a:rPr>
                                <m:t>1 </m:t>
                              </m:r>
                              <m:r>
                                <m:rPr>
                                  <m:sty m:val="p"/>
                                </m:rPr>
                                <a:rPr lang="en-US" b="0" i="0" smtClean="0">
                                  <a:latin typeface="Cambria Math" panose="02040503050406030204" pitchFamily="18" charset="0"/>
                                </a:rPr>
                                <m:t>u</m:t>
                              </m:r>
                            </m:den>
                          </m:f>
                        </m:e>
                      </m:d>
                      <m:r>
                        <a:rPr lang="en-US" b="0" i="0" smtClean="0">
                          <a:latin typeface="Cambria Math" panose="02040503050406030204" pitchFamily="18" charset="0"/>
                        </a:rPr>
                        <m:t>=173.28</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MeV</m:t>
                          </m:r>
                        </m:num>
                        <m:den>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c</m:t>
                              </m:r>
                            </m:e>
                            <m:sup>
                              <m:r>
                                <a:rPr lang="en-US" b="0" i="0" smtClean="0">
                                  <a:latin typeface="Cambria Math" panose="02040503050406030204" pitchFamily="18" charset="0"/>
                                </a:rPr>
                                <m:t>2</m:t>
                              </m:r>
                            </m:sup>
                          </m:sSup>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173.2807095</m:t>
                          </m:r>
                          <m:f>
                            <m:fPr>
                              <m:ctrlPr>
                                <a:rPr lang="en-US" b="0" i="1" smtClean="0">
                                  <a:latin typeface="Cambria Math" panose="02040503050406030204" pitchFamily="18" charset="0"/>
                                </a:rPr>
                              </m:ctrlPr>
                            </m:fPr>
                            <m:num>
                              <m:r>
                                <a:rPr lang="en-US" b="0" i="1" smtClean="0">
                                  <a:latin typeface="Cambria Math" panose="02040503050406030204" pitchFamily="18" charset="0"/>
                                </a:rPr>
                                <m:t>𝑀𝑒𝑉</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a:rPr lang="en-US" b="0" i="1" smtClean="0">
                          <a:latin typeface="Cambria Math" panose="02040503050406030204" pitchFamily="18" charset="0"/>
                        </a:rPr>
                        <m:t>=173.2807095 </m:t>
                      </m:r>
                      <m:r>
                        <a:rPr lang="en-US" b="0" i="1" smtClean="0">
                          <a:latin typeface="Cambria Math" panose="02040503050406030204" pitchFamily="18" charset="0"/>
                        </a:rPr>
                        <m:t>𝑀𝑒𝑉</m:t>
                      </m:r>
                    </m:oMath>
                  </m:oMathPara>
                </a14:m>
                <a:endParaRPr lang="en-US" b="0" dirty="0"/>
              </a:p>
              <a:p>
                <a:r>
                  <a:rPr lang="en-US" dirty="0"/>
                  <a:t>The actual measurements give 202.5 MeV due to gamma radiation and decay of the neutrons</a:t>
                </a:r>
              </a:p>
            </p:txBody>
          </p:sp>
        </mc:Choice>
        <mc:Fallback xmlns="">
          <p:sp>
            <p:nvSpPr>
              <p:cNvPr id="3" name="Notes Placeholder 2"/>
              <p:cNvSpPr>
                <a:spLocks noGrp="1"/>
              </p:cNvSpPr>
              <p:nvPr>
                <p:ph type="body" idx="1"/>
              </p:nvPr>
            </p:nvSpPr>
            <p:spPr/>
            <p:txBody>
              <a:bodyPr/>
              <a:lstStyle/>
              <a:p>
                <a:r>
                  <a:rPr lang="en-US" dirty="0"/>
                  <a:t>Find change in mass:</a:t>
                </a:r>
              </a:p>
              <a:p>
                <a:r>
                  <a:rPr lang="en-US" b="0" i="0">
                    <a:latin typeface="Cambria Math" panose="02040503050406030204" pitchFamily="18" charset="0"/>
                  </a:rPr>
                  <a:t>Δm=(1.008665 u+235.0439299 u)−(140.9144035 u+91.926173094 u+3(1.008665 u))=0.186023306 u</a:t>
                </a:r>
                <a:endParaRPr lang="en-US" b="0" dirty="0"/>
              </a:p>
              <a:p>
                <a:r>
                  <a:rPr lang="en-US" dirty="0"/>
                  <a:t>Covert the mass into energy</a:t>
                </a:r>
              </a:p>
              <a:p>
                <a:r>
                  <a:rPr lang="en-US" b="0" i="0">
                    <a:latin typeface="Cambria Math" panose="02040503050406030204" pitchFamily="18" charset="0"/>
                  </a:rPr>
                  <a:t>0.186023306 𝑢((931.5 MeV/c^2 )/(1 u))=173.28 MeV/c^2 </a:t>
                </a:r>
                <a:endParaRPr lang="en-US" b="0" dirty="0"/>
              </a:p>
              <a:p>
                <a:r>
                  <a:rPr lang="en-US" b="0" i="0">
                    <a:latin typeface="Cambria Math" panose="02040503050406030204" pitchFamily="18" charset="0"/>
                  </a:rPr>
                  <a:t>𝐸=𝑚𝑐^2</a:t>
                </a:r>
                <a:endParaRPr lang="en-US" b="0" dirty="0"/>
              </a:p>
              <a:p>
                <a:r>
                  <a:rPr lang="en-US" b="0" i="0">
                    <a:latin typeface="Cambria Math" panose="02040503050406030204" pitchFamily="18" charset="0"/>
                  </a:rPr>
                  <a:t>𝐸=(173.2807095 𝑀𝑒𝑉/𝑐^2 ) 𝑐^2=173.2807095 𝑀𝑒𝑉</a:t>
                </a:r>
                <a:endParaRPr lang="en-US" b="0" dirty="0"/>
              </a:p>
              <a:p>
                <a:r>
                  <a:rPr lang="en-US" dirty="0"/>
                  <a:t>The actual measurements give 202.5 MeV due to gamma radiation and decay of the neutrons</a:t>
                </a:r>
              </a:p>
            </p:txBody>
          </p:sp>
        </mc:Fallback>
      </mc:AlternateContent>
      <p:sp>
        <p:nvSpPr>
          <p:cNvPr id="4" name="Slide Number Placeholder 3"/>
          <p:cNvSpPr>
            <a:spLocks noGrp="1"/>
          </p:cNvSpPr>
          <p:nvPr>
            <p:ph type="sldNum" sz="quarter" idx="5"/>
          </p:nvPr>
        </p:nvSpPr>
        <p:spPr/>
        <p:txBody>
          <a:bodyPr/>
          <a:lstStyle/>
          <a:p>
            <a:fld id="{5DDAC8E0-8030-4F05-BE7C-787B92C693C7}" type="slidenum">
              <a:rPr lang="en-US" smtClean="0"/>
              <a:t>29</a:t>
            </a:fld>
            <a:endParaRPr lang="en-US"/>
          </a:p>
        </p:txBody>
      </p:sp>
    </p:spTree>
    <p:extLst>
      <p:ext uri="{BB962C8B-B14F-4D97-AF65-F5344CB8AC3E}">
        <p14:creationId xmlns:p14="http://schemas.microsoft.com/office/powerpoint/2010/main" val="3184821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Start by finding the number of atoms of </a:t>
                </a:r>
                <a:r>
                  <a:rPr lang="en-US" baseline="30000" dirty="0"/>
                  <a:t>239</a:t>
                </a:r>
                <a:r>
                  <a:rPr lang="en-US" baseline="0" dirty="0"/>
                  <a:t>Pu in 1.00 kg.</a:t>
                </a:r>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1000 </m:t>
                              </m:r>
                              <m:r>
                                <a:rPr lang="en-US" b="0" i="1" smtClean="0">
                                  <a:latin typeface="Cambria Math" panose="02040503050406030204" pitchFamily="18" charset="0"/>
                                </a:rPr>
                                <m:t>𝑔</m:t>
                              </m:r>
                            </m:num>
                            <m:den>
                              <m:r>
                                <a:rPr lang="en-US" b="0" i="0" smtClean="0">
                                  <a:latin typeface="Cambria Math" panose="02040503050406030204" pitchFamily="18" charset="0"/>
                                </a:rPr>
                                <m:t>239.05</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g</m:t>
                                  </m:r>
                                </m:num>
                                <m:den>
                                  <m:r>
                                    <m:rPr>
                                      <m:sty m:val="p"/>
                                    </m:rPr>
                                    <a:rPr lang="en-US" b="0" i="0" smtClean="0">
                                      <a:latin typeface="Cambria Math" panose="02040503050406030204" pitchFamily="18" charset="0"/>
                                    </a:rPr>
                                    <m:t>mol</m:t>
                                  </m:r>
                                </m:den>
                              </m:f>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0" smtClean="0">
                                  <a:latin typeface="Cambria Math" panose="02040503050406030204" pitchFamily="18" charset="0"/>
                                </a:rPr>
                                <m:t>6.022×</m:t>
                              </m:r>
                              <m:sSup>
                                <m:sSupPr>
                                  <m:ctrlPr>
                                    <a:rPr lang="en-US" b="0" i="1" smtClean="0">
                                      <a:latin typeface="Cambria Math" panose="02040503050406030204" pitchFamily="18" charset="0"/>
                                    </a:rPr>
                                  </m:ctrlPr>
                                </m:sSupPr>
                                <m:e>
                                  <m:r>
                                    <a:rPr lang="en-US" b="0" i="0" smtClean="0">
                                      <a:latin typeface="Cambria Math" panose="02040503050406030204" pitchFamily="18" charset="0"/>
                                    </a:rPr>
                                    <m:t>10</m:t>
                                  </m:r>
                                </m:e>
                                <m:sup>
                                  <m:r>
                                    <a:rPr lang="en-US" b="0" i="0" smtClean="0">
                                      <a:latin typeface="Cambria Math" panose="02040503050406030204" pitchFamily="18" charset="0"/>
                                    </a:rPr>
                                    <m:t>23</m:t>
                                  </m:r>
                                </m:sup>
                              </m:sSup>
                              <m:r>
                                <a:rPr lang="en-US" b="0" i="0" smtClean="0">
                                  <a:latin typeface="Cambria Math" panose="02040503050406030204" pitchFamily="18" charset="0"/>
                                </a:rPr>
                                <m:t> </m:t>
                              </m:r>
                              <m:r>
                                <m:rPr>
                                  <m:sty m:val="p"/>
                                </m:rPr>
                                <a:rPr lang="en-US" b="0" i="0" smtClean="0">
                                  <a:latin typeface="Cambria Math" panose="02040503050406030204" pitchFamily="18" charset="0"/>
                                </a:rPr>
                                <m:t>atoms</m:t>
                              </m:r>
                            </m:num>
                            <m:den>
                              <m:r>
                                <a:rPr lang="en-US" b="0" i="0" smtClean="0">
                                  <a:latin typeface="Cambria Math" panose="02040503050406030204" pitchFamily="18" charset="0"/>
                                </a:rPr>
                                <m:t>1 </m:t>
                              </m:r>
                              <m:r>
                                <m:rPr>
                                  <m:sty m:val="p"/>
                                </m:rPr>
                                <a:rPr lang="en-US" b="0" i="0" smtClean="0">
                                  <a:latin typeface="Cambria Math" panose="02040503050406030204" pitchFamily="18" charset="0"/>
                                </a:rPr>
                                <m:t>mol</m:t>
                              </m:r>
                            </m:den>
                          </m:f>
                        </m:e>
                      </m:d>
                      <m:r>
                        <a:rPr lang="en-US" b="0" i="0" smtClean="0">
                          <a:latin typeface="Cambria Math" panose="02040503050406030204" pitchFamily="18" charset="0"/>
                        </a:rPr>
                        <m:t>=2.519×</m:t>
                      </m:r>
                      <m:sSup>
                        <m:sSupPr>
                          <m:ctrlPr>
                            <a:rPr lang="en-US" b="0" i="1" smtClean="0">
                              <a:latin typeface="Cambria Math" panose="02040503050406030204" pitchFamily="18" charset="0"/>
                            </a:rPr>
                          </m:ctrlPr>
                        </m:sSupPr>
                        <m:e>
                          <m:r>
                            <a:rPr lang="en-US" b="0" i="0" smtClean="0">
                              <a:latin typeface="Cambria Math" panose="02040503050406030204" pitchFamily="18" charset="0"/>
                            </a:rPr>
                            <m:t>10</m:t>
                          </m:r>
                        </m:e>
                        <m:sup>
                          <m:r>
                            <a:rPr lang="en-US" b="0" i="0" smtClean="0">
                              <a:latin typeface="Cambria Math" panose="02040503050406030204" pitchFamily="18" charset="0"/>
                            </a:rPr>
                            <m:t>24</m:t>
                          </m:r>
                        </m:sup>
                      </m:sSup>
                      <m:r>
                        <a:rPr lang="en-US" b="0" i="0" smtClean="0">
                          <a:latin typeface="Cambria Math" panose="02040503050406030204" pitchFamily="18" charset="0"/>
                        </a:rPr>
                        <m:t> </m:t>
                      </m:r>
                      <m:r>
                        <m:rPr>
                          <m:sty m:val="p"/>
                        </m:rPr>
                        <a:rPr lang="en-US" b="0" i="0" smtClean="0">
                          <a:latin typeface="Cambria Math" panose="02040503050406030204" pitchFamily="18" charset="0"/>
                        </a:rPr>
                        <m:t>atoms</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sPre>
                        <m:sPrePr>
                          <m:ctrlPr>
                            <a:rPr lang="en-US" b="0" i="1" smtClean="0">
                              <a:latin typeface="Cambria Math" panose="02040503050406030204" pitchFamily="18" charset="0"/>
                            </a:rPr>
                          </m:ctrlPr>
                        </m:sPrePr>
                        <m:sub/>
                        <m:sup>
                          <m:r>
                            <a:rPr lang="en-US" b="0" i="1" smtClean="0">
                              <a:latin typeface="Cambria Math" panose="02040503050406030204" pitchFamily="18" charset="0"/>
                            </a:rPr>
                            <m:t>239</m:t>
                          </m:r>
                        </m:sup>
                        <m:e>
                          <m:r>
                            <m:rPr>
                              <m:sty m:val="p"/>
                            </m:rPr>
                            <a:rPr lang="en-US" b="0" i="0" smtClean="0">
                              <a:latin typeface="Cambria Math" panose="02040503050406030204" pitchFamily="18" charset="0"/>
                            </a:rPr>
                            <m:t>Pu</m:t>
                          </m:r>
                        </m:e>
                      </m:sPre>
                    </m:oMath>
                  </m:oMathPara>
                </a14:m>
                <a:endParaRPr lang="en-US" dirty="0"/>
              </a:p>
              <a:p>
                <a:r>
                  <a:rPr lang="en-US" dirty="0"/>
                  <a:t>Find the energy</a:t>
                </a:r>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2.519×</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24</m:t>
                              </m:r>
                            </m:sup>
                          </m:sSup>
                          <m:r>
                            <a:rPr lang="en-US" b="0" i="1" smtClean="0">
                              <a:latin typeface="Cambria Math" panose="02040503050406030204" pitchFamily="18" charset="0"/>
                            </a:rPr>
                            <m:t> </m:t>
                          </m:r>
                          <m:r>
                            <a:rPr lang="en-US" b="0" i="1" smtClean="0">
                              <a:latin typeface="Cambria Math" panose="02040503050406030204" pitchFamily="18" charset="0"/>
                            </a:rPr>
                            <m:t>𝑎𝑡𝑜𝑚𝑠</m:t>
                          </m:r>
                        </m:e>
                      </m:d>
                      <m:d>
                        <m:dPr>
                          <m:ctrlPr>
                            <a:rPr lang="en-US" b="0" i="1" smtClean="0">
                              <a:latin typeface="Cambria Math" panose="02040503050406030204" pitchFamily="18" charset="0"/>
                            </a:rPr>
                          </m:ctrlPr>
                        </m:dPr>
                        <m:e>
                          <m:r>
                            <a:rPr lang="en-US" b="0" i="1" smtClean="0">
                              <a:latin typeface="Cambria Math" panose="02040503050406030204" pitchFamily="18" charset="0"/>
                            </a:rPr>
                            <m:t>211.5</m:t>
                          </m:r>
                          <m:f>
                            <m:fPr>
                              <m:ctrlPr>
                                <a:rPr lang="en-US" b="0" i="1" smtClean="0">
                                  <a:latin typeface="Cambria Math" panose="02040503050406030204" pitchFamily="18" charset="0"/>
                                </a:rPr>
                              </m:ctrlPr>
                            </m:fPr>
                            <m:num>
                              <m:r>
                                <a:rPr lang="en-US" b="0" i="1" smtClean="0">
                                  <a:latin typeface="Cambria Math" panose="02040503050406030204" pitchFamily="18" charset="0"/>
                                </a:rPr>
                                <m:t>𝑀𝑒𝑉</m:t>
                              </m:r>
                            </m:num>
                            <m:den>
                              <m:r>
                                <a:rPr lang="en-US" b="0" i="1" smtClean="0">
                                  <a:latin typeface="Cambria Math" panose="02040503050406030204" pitchFamily="18" charset="0"/>
                                </a:rPr>
                                <m:t>𝑎𝑡𝑜𝑚</m:t>
                              </m:r>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𝑒𝑉</m:t>
                              </m:r>
                            </m:num>
                            <m:den>
                              <m:r>
                                <a:rPr lang="en-US" b="0" i="1" smtClean="0">
                                  <a:latin typeface="Cambria Math" panose="02040503050406030204" pitchFamily="18" charset="0"/>
                                </a:rPr>
                                <m:t>1 </m:t>
                              </m:r>
                              <m:r>
                                <a:rPr lang="en-US" b="0" i="1" smtClean="0">
                                  <a:latin typeface="Cambria Math" panose="02040503050406030204" pitchFamily="18" charset="0"/>
                                </a:rPr>
                                <m:t>𝑀𝑒𝑉</m:t>
                              </m:r>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1.60×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num>
                            <m:den>
                              <m:r>
                                <a:rPr lang="en-US" b="0" i="1" smtClean="0">
                                  <a:latin typeface="Cambria Math" panose="02040503050406030204" pitchFamily="18" charset="0"/>
                                </a:rPr>
                                <m:t>1 </m:t>
                              </m:r>
                              <m:r>
                                <a:rPr lang="en-US" b="0" i="1" smtClean="0">
                                  <a:latin typeface="Cambria Math" panose="02040503050406030204" pitchFamily="18" charset="0"/>
                                </a:rPr>
                                <m:t>𝑒𝑉</m:t>
                              </m:r>
                            </m:den>
                          </m:f>
                        </m:e>
                      </m:d>
                      <m:r>
                        <a:rPr lang="en-US" b="0" i="1" smtClean="0">
                          <a:latin typeface="Cambria Math" panose="02040503050406030204" pitchFamily="18" charset="0"/>
                        </a:rPr>
                        <m:t>=8.525×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13</m:t>
                          </m:r>
                        </m:sup>
                      </m:sSup>
                      <m:r>
                        <a:rPr lang="en-US" b="0" i="1" smtClean="0">
                          <a:latin typeface="Cambria Math" panose="02040503050406030204" pitchFamily="18" charset="0"/>
                        </a:rPr>
                        <m:t> </m:t>
                      </m:r>
                      <m:r>
                        <a:rPr lang="en-US" b="0" i="1" smtClean="0">
                          <a:latin typeface="Cambria Math" panose="02040503050406030204" pitchFamily="18" charset="0"/>
                        </a:rPr>
                        <m:t>𝐽</m:t>
                      </m:r>
                    </m:oMath>
                  </m:oMathPara>
                </a14:m>
                <a:endParaRPr lang="en-US" b="0" dirty="0"/>
              </a:p>
              <a:p>
                <a:r>
                  <a:rPr lang="en-US" dirty="0"/>
                  <a:t>This is a lot of energy. Over 650,000 gallons of gasoline or enough to run an average US home for 2255 years</a:t>
                </a:r>
              </a:p>
            </p:txBody>
          </p:sp>
        </mc:Choice>
        <mc:Fallback xmlns="">
          <p:sp>
            <p:nvSpPr>
              <p:cNvPr id="3" name="Notes Placeholder 2"/>
              <p:cNvSpPr>
                <a:spLocks noGrp="1"/>
              </p:cNvSpPr>
              <p:nvPr>
                <p:ph type="body" idx="1"/>
              </p:nvPr>
            </p:nvSpPr>
            <p:spPr/>
            <p:txBody>
              <a:bodyPr/>
              <a:lstStyle/>
              <a:p>
                <a:r>
                  <a:rPr lang="en-US" dirty="0"/>
                  <a:t>Start by finding the number of atoms of </a:t>
                </a:r>
                <a:r>
                  <a:rPr lang="en-US" baseline="30000" dirty="0"/>
                  <a:t>239</a:t>
                </a:r>
                <a:r>
                  <a:rPr lang="en-US" baseline="0" dirty="0"/>
                  <a:t>Pu in 1.00 kg.</a:t>
                </a:r>
              </a:p>
              <a:p>
                <a:r>
                  <a:rPr lang="en-US" b="0" i="0">
                    <a:latin typeface="Cambria Math" panose="02040503050406030204" pitchFamily="18" charset="0"/>
                  </a:rPr>
                  <a:t>((1000 𝑔)/(239.05 g/mol))((6.022×10^23  atoms)/(1 mol))=2.519×10^24  atoms of (_^239)Pu</a:t>
                </a:r>
                <a:endParaRPr lang="en-US" dirty="0"/>
              </a:p>
              <a:p>
                <a:r>
                  <a:rPr lang="en-US" dirty="0"/>
                  <a:t>Find the energy</a:t>
                </a:r>
              </a:p>
              <a:p>
                <a:r>
                  <a:rPr lang="en-US" b="0" i="0">
                    <a:latin typeface="Cambria Math" panose="02040503050406030204" pitchFamily="18" charset="0"/>
                  </a:rPr>
                  <a:t>(2.519×10^24  𝑎𝑡𝑜𝑚𝑠)(211.5 𝑀𝑒𝑉/𝑎𝑡𝑜𝑚)((1×10^6  𝑒𝑉)/(1 𝑀𝑒𝑉))((1.60×10^(−19)  𝐽)/(1 𝑒𝑉))=8.525×10^13  𝐽</a:t>
                </a:r>
                <a:endParaRPr lang="en-US" b="0" dirty="0"/>
              </a:p>
              <a:p>
                <a:r>
                  <a:rPr lang="en-US" dirty="0"/>
                  <a:t>This is a lot of energy. Over 650,000 gallons of gasoline or enough to run an average US home for 2255 years</a:t>
                </a:r>
              </a:p>
            </p:txBody>
          </p:sp>
        </mc:Fallback>
      </mc:AlternateContent>
      <p:sp>
        <p:nvSpPr>
          <p:cNvPr id="4" name="Slide Number Placeholder 3"/>
          <p:cNvSpPr>
            <a:spLocks noGrp="1"/>
          </p:cNvSpPr>
          <p:nvPr>
            <p:ph type="sldNum" sz="quarter" idx="5"/>
          </p:nvPr>
        </p:nvSpPr>
        <p:spPr/>
        <p:txBody>
          <a:bodyPr/>
          <a:lstStyle/>
          <a:p>
            <a:fld id="{5DDAC8E0-8030-4F05-BE7C-787B92C693C7}" type="slidenum">
              <a:rPr lang="en-US" smtClean="0"/>
              <a:t>30</a:t>
            </a:fld>
            <a:endParaRPr lang="en-US"/>
          </a:p>
        </p:txBody>
      </p:sp>
    </p:spTree>
    <p:extLst>
      <p:ext uri="{BB962C8B-B14F-4D97-AF65-F5344CB8AC3E}">
        <p14:creationId xmlns:p14="http://schemas.microsoft.com/office/powerpoint/2010/main" val="4070048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31</a:t>
            </a:fld>
            <a:endParaRPr lang="en-US"/>
          </a:p>
        </p:txBody>
      </p:sp>
    </p:spTree>
    <p:extLst>
      <p:ext uri="{BB962C8B-B14F-4D97-AF65-F5344CB8AC3E}">
        <p14:creationId xmlns:p14="http://schemas.microsoft.com/office/powerpoint/2010/main" val="2015532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22.4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32.5</a:t>
            </a:r>
          </a:p>
        </p:txBody>
      </p:sp>
      <p:sp>
        <p:nvSpPr>
          <p:cNvPr id="4" name="Slide Number Placeholder 3"/>
          <p:cNvSpPr>
            <a:spLocks noGrp="1"/>
          </p:cNvSpPr>
          <p:nvPr>
            <p:ph type="sldNum" sz="quarter" idx="5"/>
          </p:nvPr>
        </p:nvSpPr>
        <p:spPr/>
        <p:txBody>
          <a:bodyPr/>
          <a:lstStyle/>
          <a:p>
            <a:fld id="{5DDAC8E0-8030-4F05-BE7C-787B92C693C7}" type="slidenum">
              <a:rPr lang="en-US" smtClean="0"/>
              <a:t>32</a:t>
            </a:fld>
            <a:endParaRPr lang="en-US"/>
          </a:p>
        </p:txBody>
      </p:sp>
    </p:spTree>
    <p:extLst>
      <p:ext uri="{BB962C8B-B14F-4D97-AF65-F5344CB8AC3E}">
        <p14:creationId xmlns:p14="http://schemas.microsoft.com/office/powerpoint/2010/main" val="3182731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a:t>
            </a:r>
            <a:r>
              <a:rPr lang="en-US" i="0" baseline="30000" dirty="0"/>
              <a:t>+</a:t>
            </a:r>
            <a:r>
              <a:rPr lang="en-US" i="0" baseline="0" dirty="0"/>
              <a:t> is positron</a:t>
            </a:r>
          </a:p>
          <a:p>
            <a:r>
              <a:rPr lang="en-US" i="1" baseline="0" dirty="0" err="1"/>
              <a:t>ν</a:t>
            </a:r>
            <a:r>
              <a:rPr lang="en-US" i="1" baseline="-25000" dirty="0" err="1"/>
              <a:t>e</a:t>
            </a:r>
            <a:r>
              <a:rPr lang="en-US" i="0" baseline="0" dirty="0"/>
              <a:t> is a electron neutrino</a:t>
            </a:r>
          </a:p>
          <a:p>
            <a:endParaRPr lang="en-US" i="0" baseline="0" dirty="0"/>
          </a:p>
          <a:p>
            <a:r>
              <a:rPr lang="en-US" i="0" baseline="0" dirty="0"/>
              <a:t>The two electrons combine with two positrons to annihilate and produce 6 gamma rays</a:t>
            </a:r>
            <a:endParaRPr lang="en-US" i="1" dirty="0"/>
          </a:p>
        </p:txBody>
      </p:sp>
      <p:sp>
        <p:nvSpPr>
          <p:cNvPr id="4" name="Slide Number Placeholder 3"/>
          <p:cNvSpPr>
            <a:spLocks noGrp="1"/>
          </p:cNvSpPr>
          <p:nvPr>
            <p:ph type="sldNum" sz="quarter" idx="5"/>
          </p:nvPr>
        </p:nvSpPr>
        <p:spPr/>
        <p:txBody>
          <a:bodyPr/>
          <a:lstStyle/>
          <a:p>
            <a:fld id="{5DDAC8E0-8030-4F05-BE7C-787B92C693C7}" type="slidenum">
              <a:rPr lang="en-US" smtClean="0"/>
              <a:t>35</a:t>
            </a:fld>
            <a:endParaRPr lang="en-US"/>
          </a:p>
        </p:txBody>
      </p:sp>
    </p:spTree>
    <p:extLst>
      <p:ext uri="{BB962C8B-B14F-4D97-AF65-F5344CB8AC3E}">
        <p14:creationId xmlns:p14="http://schemas.microsoft.com/office/powerpoint/2010/main" val="1271124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4 hydrogen produce 26.7 MeV</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26.7 </m:t>
                          </m:r>
                          <m:r>
                            <a:rPr lang="en-US" b="0" i="1" smtClean="0">
                              <a:latin typeface="Cambria Math" panose="02040503050406030204" pitchFamily="18" charset="0"/>
                            </a:rPr>
                            <m:t>𝑀𝑒𝑉</m:t>
                          </m:r>
                        </m:num>
                        <m:den>
                          <m:r>
                            <a:rPr lang="en-US" b="0" i="1" smtClean="0">
                              <a:latin typeface="Cambria Math" panose="02040503050406030204" pitchFamily="18" charset="0"/>
                            </a:rPr>
                            <m:t>4</m:t>
                          </m:r>
                        </m:den>
                      </m:f>
                      <m:r>
                        <a:rPr lang="en-US" b="0" i="1" smtClean="0">
                          <a:latin typeface="Cambria Math" panose="02040503050406030204" pitchFamily="18" charset="0"/>
                        </a:rPr>
                        <m:t>=6.675</m:t>
                      </m:r>
                      <m:f>
                        <m:fPr>
                          <m:ctrlPr>
                            <a:rPr lang="en-US" b="0" i="1" smtClean="0">
                              <a:latin typeface="Cambria Math" panose="02040503050406030204" pitchFamily="18" charset="0"/>
                            </a:rPr>
                          </m:ctrlPr>
                        </m:fPr>
                        <m:num>
                          <m:r>
                            <a:rPr lang="en-US" b="0" i="1" smtClean="0">
                              <a:latin typeface="Cambria Math" panose="02040503050406030204" pitchFamily="18" charset="0"/>
                            </a:rPr>
                            <m:t>𝑀𝑒𝑉</m:t>
                          </m:r>
                        </m:num>
                        <m:den>
                          <m:r>
                            <a:rPr lang="en-US" b="0" i="1" smtClean="0">
                              <a:latin typeface="Cambria Math" panose="02040503050406030204" pitchFamily="18" charset="0"/>
                            </a:rPr>
                            <m:t>𝑎𝑡𝑜𝑚</m:t>
                          </m:r>
                        </m:den>
                      </m:f>
                    </m:oMath>
                  </m:oMathPara>
                </a14:m>
                <a:endParaRPr lang="en-US" b="0" dirty="0"/>
              </a:p>
              <a:p>
                <a:r>
                  <a:rPr lang="en-US" dirty="0"/>
                  <a:t>Find number of H atoms in 1.00 kg</a:t>
                </a:r>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1000</m:t>
                              </m:r>
                              <m:r>
                                <a:rPr lang="en-US" b="0" i="1" smtClean="0">
                                  <a:latin typeface="Cambria Math" panose="02040503050406030204" pitchFamily="18" charset="0"/>
                                </a:rPr>
                                <m:t>𝑔</m:t>
                              </m:r>
                            </m:num>
                            <m:den>
                              <m:r>
                                <a:rPr lang="en-US" b="0" i="1" smtClean="0">
                                  <a:latin typeface="Cambria Math" panose="02040503050406030204" pitchFamily="18" charset="0"/>
                                </a:rPr>
                                <m:t>1.008</m:t>
                              </m:r>
                              <m:f>
                                <m:fPr>
                                  <m:ctrlPr>
                                    <a:rPr lang="en-US"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𝑚𝑜𝑙</m:t>
                                  </m:r>
                                </m:den>
                              </m:f>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6.022×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23</m:t>
                                  </m:r>
                                </m:sup>
                              </m:sSup>
                              <m:r>
                                <a:rPr lang="en-US" b="0" i="1" smtClean="0">
                                  <a:latin typeface="Cambria Math" panose="02040503050406030204" pitchFamily="18" charset="0"/>
                                </a:rPr>
                                <m:t> </m:t>
                              </m:r>
                              <m:r>
                                <a:rPr lang="en-US" b="0" i="1" smtClean="0">
                                  <a:latin typeface="Cambria Math" panose="02040503050406030204" pitchFamily="18" charset="0"/>
                                </a:rPr>
                                <m:t>𝑎𝑡𝑜𝑚𝑠</m:t>
                              </m:r>
                            </m:num>
                            <m:den>
                              <m:r>
                                <a:rPr lang="en-US" b="0" i="1" smtClean="0">
                                  <a:latin typeface="Cambria Math" panose="02040503050406030204" pitchFamily="18" charset="0"/>
                                </a:rPr>
                                <m:t>1 </m:t>
                              </m:r>
                              <m:r>
                                <a:rPr lang="en-US" b="0" i="1" smtClean="0">
                                  <a:latin typeface="Cambria Math" panose="02040503050406030204" pitchFamily="18" charset="0"/>
                                </a:rPr>
                                <m:t>𝑚𝑜𝑙</m:t>
                              </m:r>
                            </m:den>
                          </m:f>
                        </m:e>
                      </m:d>
                      <m:r>
                        <a:rPr lang="en-US" b="0" i="1" smtClean="0">
                          <a:latin typeface="Cambria Math" panose="02040503050406030204" pitchFamily="18" charset="0"/>
                        </a:rPr>
                        <m:t>=5.97×</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26</m:t>
                          </m:r>
                        </m:sup>
                      </m:sSup>
                      <m:r>
                        <a:rPr lang="en-US" b="0" i="1" smtClean="0">
                          <a:latin typeface="Cambria Math" panose="02040503050406030204" pitchFamily="18" charset="0"/>
                        </a:rPr>
                        <m:t> </m:t>
                      </m:r>
                      <m:r>
                        <a:rPr lang="en-US" b="0" i="1" smtClean="0">
                          <a:latin typeface="Cambria Math" panose="02040503050406030204" pitchFamily="18" charset="0"/>
                        </a:rPr>
                        <m:t>𝑎𝑡𝑜𝑚𝑠</m:t>
                      </m:r>
                    </m:oMath>
                  </m:oMathPara>
                </a14:m>
                <a:endParaRPr lang="en-US" b="0" dirty="0"/>
              </a:p>
              <a:p>
                <a:r>
                  <a:rPr lang="en-US" dirty="0"/>
                  <a:t>Multiply to get total energy</a:t>
                </a:r>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5.97×</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26</m:t>
                              </m:r>
                            </m:sup>
                          </m:sSup>
                          <m:r>
                            <a:rPr lang="en-US" b="0" i="1" smtClean="0">
                              <a:latin typeface="Cambria Math" panose="02040503050406030204" pitchFamily="18" charset="0"/>
                            </a:rPr>
                            <m:t> </m:t>
                          </m:r>
                          <m:r>
                            <a:rPr lang="en-US" b="0" i="1" smtClean="0">
                              <a:latin typeface="Cambria Math" panose="02040503050406030204" pitchFamily="18" charset="0"/>
                            </a:rPr>
                            <m:t>𝑎𝑡𝑜𝑚𝑠</m:t>
                          </m:r>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6.675 </m:t>
                              </m:r>
                              <m:r>
                                <a:rPr lang="en-US" b="0" i="1" smtClean="0">
                                  <a:latin typeface="Cambria Math" panose="02040503050406030204" pitchFamily="18" charset="0"/>
                                </a:rPr>
                                <m:t>𝑀𝑒𝑉</m:t>
                              </m:r>
                            </m:num>
                            <m:den>
                              <m:r>
                                <a:rPr lang="en-US" b="0" i="1" smtClean="0">
                                  <a:latin typeface="Cambria Math" panose="02040503050406030204" pitchFamily="18" charset="0"/>
                                </a:rPr>
                                <m:t>1 </m:t>
                              </m:r>
                              <m:r>
                                <a:rPr lang="en-US" b="0" i="1" smtClean="0">
                                  <a:latin typeface="Cambria Math" panose="02040503050406030204" pitchFamily="18" charset="0"/>
                                </a:rPr>
                                <m:t>𝑎𝑡𝑜𝑚</m:t>
                              </m:r>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𝑒𝑉</m:t>
                              </m:r>
                            </m:num>
                            <m:den>
                              <m:r>
                                <a:rPr lang="en-US" b="0" i="1" smtClean="0">
                                  <a:latin typeface="Cambria Math" panose="02040503050406030204" pitchFamily="18" charset="0"/>
                                </a:rPr>
                                <m:t>1 </m:t>
                              </m:r>
                              <m:r>
                                <a:rPr lang="en-US" b="0" i="1" smtClean="0">
                                  <a:latin typeface="Cambria Math" panose="02040503050406030204" pitchFamily="18" charset="0"/>
                                </a:rPr>
                                <m:t>𝑀𝑒𝑉</m:t>
                              </m:r>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1.60×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num>
                            <m:den>
                              <m:r>
                                <a:rPr lang="en-US" b="0" i="1" smtClean="0">
                                  <a:latin typeface="Cambria Math" panose="02040503050406030204" pitchFamily="18" charset="0"/>
                                </a:rPr>
                                <m:t>1 </m:t>
                              </m:r>
                              <m:r>
                                <a:rPr lang="en-US" b="0" i="1" smtClean="0">
                                  <a:latin typeface="Cambria Math" panose="02040503050406030204" pitchFamily="18" charset="0"/>
                                </a:rPr>
                                <m:t>𝑒𝑉</m:t>
                              </m:r>
                            </m:den>
                          </m:f>
                        </m:e>
                      </m:d>
                      <m:r>
                        <a:rPr lang="en-US" b="0" i="1" smtClean="0">
                          <a:latin typeface="Cambria Math" panose="02040503050406030204" pitchFamily="18" charset="0"/>
                        </a:rPr>
                        <m:t>=6.38×</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14</m:t>
                          </m:r>
                        </m:sup>
                      </m:sSup>
                      <m:r>
                        <a:rPr lang="en-US" b="0" i="1" smtClean="0">
                          <a:latin typeface="Cambria Math" panose="02040503050406030204" pitchFamily="18" charset="0"/>
                        </a:rPr>
                        <m:t> </m:t>
                      </m:r>
                      <m:r>
                        <a:rPr lang="en-US" b="0" i="1" smtClean="0">
                          <a:latin typeface="Cambria Math" panose="02040503050406030204" pitchFamily="18" charset="0"/>
                        </a:rPr>
                        <m:t>𝐽</m:t>
                      </m:r>
                    </m:oMath>
                  </m:oMathPara>
                </a14:m>
                <a:endParaRPr lang="en-US" dirty="0"/>
              </a:p>
            </p:txBody>
          </p:sp>
        </mc:Choice>
        <mc:Fallback xmlns="">
          <p:sp>
            <p:nvSpPr>
              <p:cNvPr id="3" name="Notes Placeholder 2"/>
              <p:cNvSpPr>
                <a:spLocks noGrp="1"/>
              </p:cNvSpPr>
              <p:nvPr>
                <p:ph type="body" idx="1"/>
              </p:nvPr>
            </p:nvSpPr>
            <p:spPr/>
            <p:txBody>
              <a:bodyPr/>
              <a:lstStyle/>
              <a:p>
                <a:r>
                  <a:rPr lang="en-US" dirty="0"/>
                  <a:t>4 hydrogen produce 26.7 MeV</a:t>
                </a:r>
              </a:p>
              <a:p>
                <a:r>
                  <a:rPr lang="en-US" b="0" i="0">
                    <a:latin typeface="Cambria Math" panose="02040503050406030204" pitchFamily="18" charset="0"/>
                  </a:rPr>
                  <a:t>(26.7 𝑀𝑒𝑉)/4=6.675 𝑀𝑒𝑉/𝑎𝑡𝑜𝑚</a:t>
                </a:r>
                <a:endParaRPr lang="en-US" b="0" dirty="0"/>
              </a:p>
              <a:p>
                <a:r>
                  <a:rPr lang="en-US" dirty="0"/>
                  <a:t>Find number of H atoms in 1.00 kg</a:t>
                </a:r>
              </a:p>
              <a:p>
                <a:r>
                  <a:rPr lang="en-US" b="0" i="0">
                    <a:latin typeface="Cambria Math" panose="02040503050406030204" pitchFamily="18" charset="0"/>
                  </a:rPr>
                  <a:t>(1000𝑔/(1.008 𝑔/𝑚𝑜𝑙))((6.022×10^23  𝑎𝑡𝑜𝑚𝑠)/(1 𝑚𝑜𝑙))=5.97×10^26  𝑎𝑡𝑜𝑚𝑠</a:t>
                </a:r>
                <a:endParaRPr lang="en-US" b="0" dirty="0"/>
              </a:p>
              <a:p>
                <a:r>
                  <a:rPr lang="en-US" dirty="0"/>
                  <a:t>Multiply to get total energy</a:t>
                </a:r>
              </a:p>
              <a:p>
                <a:r>
                  <a:rPr lang="en-US" b="0" i="0">
                    <a:latin typeface="Cambria Math" panose="02040503050406030204" pitchFamily="18" charset="0"/>
                  </a:rPr>
                  <a:t>(5.97×10^26  𝑎𝑡𝑜𝑚𝑠)((6.675 𝑀𝑒𝑉)/(1 𝑎𝑡𝑜𝑚))((1×10^6  𝑒𝑉)/(1 𝑀𝑒𝑉))((1.60×10^(−19)  𝐽)/(1 𝑒𝑉))=6.38×10^14  𝐽</a:t>
                </a:r>
                <a:endParaRPr lang="en-US" dirty="0"/>
              </a:p>
            </p:txBody>
          </p:sp>
        </mc:Fallback>
      </mc:AlternateContent>
      <p:sp>
        <p:nvSpPr>
          <p:cNvPr id="4" name="Slide Number Placeholder 3"/>
          <p:cNvSpPr>
            <a:spLocks noGrp="1"/>
          </p:cNvSpPr>
          <p:nvPr>
            <p:ph type="sldNum" sz="quarter" idx="5"/>
          </p:nvPr>
        </p:nvSpPr>
        <p:spPr/>
        <p:txBody>
          <a:bodyPr/>
          <a:lstStyle/>
          <a:p>
            <a:fld id="{5DDAC8E0-8030-4F05-BE7C-787B92C693C7}" type="slidenum">
              <a:rPr lang="en-US" smtClean="0"/>
              <a:t>38</a:t>
            </a:fld>
            <a:endParaRPr lang="en-US"/>
          </a:p>
        </p:txBody>
      </p:sp>
    </p:spTree>
    <p:extLst>
      <p:ext uri="{BB962C8B-B14F-4D97-AF65-F5344CB8AC3E}">
        <p14:creationId xmlns:p14="http://schemas.microsoft.com/office/powerpoint/2010/main" val="4240022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39</a:t>
            </a:fld>
            <a:endParaRPr lang="en-US"/>
          </a:p>
        </p:txBody>
      </p:sp>
    </p:spTree>
    <p:extLst>
      <p:ext uri="{BB962C8B-B14F-4D97-AF65-F5344CB8AC3E}">
        <p14:creationId xmlns:p14="http://schemas.microsoft.com/office/powerpoint/2010/main" val="93407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22.1-2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30.1-30.2, 31.1-31.4</a:t>
            </a:r>
          </a:p>
        </p:txBody>
      </p:sp>
      <p:sp>
        <p:nvSpPr>
          <p:cNvPr id="4" name="Slide Number Placeholder 3"/>
          <p:cNvSpPr>
            <a:spLocks noGrp="1"/>
          </p:cNvSpPr>
          <p:nvPr>
            <p:ph type="sldNum" sz="quarter" idx="5"/>
          </p:nvPr>
        </p:nvSpPr>
        <p:spPr/>
        <p:txBody>
          <a:bodyPr/>
          <a:lstStyle/>
          <a:p>
            <a:fld id="{5DDAC8E0-8030-4F05-BE7C-787B92C693C7}" type="slidenum">
              <a:rPr lang="en-US" smtClean="0"/>
              <a:t>3</a:t>
            </a:fld>
            <a:endParaRPr lang="en-US"/>
          </a:p>
        </p:txBody>
      </p:sp>
    </p:spTree>
    <p:extLst>
      <p:ext uri="{BB962C8B-B14F-4D97-AF65-F5344CB8AC3E}">
        <p14:creationId xmlns:p14="http://schemas.microsoft.com/office/powerpoint/2010/main" val="125539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β</a:t>
            </a:r>
            <a:r>
              <a:rPr lang="en-US" baseline="30000" dirty="0"/>
              <a:t>−</a:t>
            </a:r>
            <a:r>
              <a:rPr lang="en-US" baseline="0" dirty="0"/>
              <a:t> decay a neutron turns into proton and electron and antineutrino</a:t>
            </a:r>
          </a:p>
          <a:p>
            <a:r>
              <a:rPr lang="en-US" baseline="0" dirty="0"/>
              <a:t>β</a:t>
            </a:r>
            <a:r>
              <a:rPr lang="en-US" baseline="30000" dirty="0"/>
              <a:t>+</a:t>
            </a:r>
            <a:r>
              <a:rPr lang="en-US" baseline="0" dirty="0"/>
              <a:t> decay a proton turns into a neutron and positron and neutrino</a:t>
            </a:r>
          </a:p>
          <a:p>
            <a:r>
              <a:rPr lang="en-US" baseline="0" dirty="0"/>
              <a:t>Neutrino is tiny neutral particle</a:t>
            </a:r>
            <a:endParaRPr lang="en-US" dirty="0"/>
          </a:p>
        </p:txBody>
      </p:sp>
      <p:sp>
        <p:nvSpPr>
          <p:cNvPr id="4" name="Slide Number Placeholder 3"/>
          <p:cNvSpPr>
            <a:spLocks noGrp="1"/>
          </p:cNvSpPr>
          <p:nvPr>
            <p:ph type="sldNum" sz="quarter" idx="5"/>
          </p:nvPr>
        </p:nvSpPr>
        <p:spPr/>
        <p:txBody>
          <a:bodyPr/>
          <a:lstStyle/>
          <a:p>
            <a:fld id="{5DDAC8E0-8030-4F05-BE7C-787B92C693C7}" type="slidenum">
              <a:rPr lang="en-US" smtClean="0"/>
              <a:t>12</a:t>
            </a:fld>
            <a:endParaRPr lang="en-US"/>
          </a:p>
        </p:txBody>
      </p:sp>
    </p:spTree>
    <p:extLst>
      <p:ext uri="{BB962C8B-B14F-4D97-AF65-F5344CB8AC3E}">
        <p14:creationId xmlns:p14="http://schemas.microsoft.com/office/powerpoint/2010/main" val="56426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𝑍</m:t>
                          </m:r>
                        </m:sub>
                        <m:sup>
                          <m:r>
                            <a:rPr lang="en-US" b="0" i="1" smtClean="0">
                              <a:latin typeface="Cambria Math" panose="02040503050406030204" pitchFamily="18" charset="0"/>
                            </a:rPr>
                            <m:t>𝐴</m:t>
                          </m:r>
                        </m:sup>
                        <m:e>
                          <m:r>
                            <a:rPr lang="en-US" b="0" i="1" smtClean="0">
                              <a:latin typeface="Cambria Math" panose="02040503050406030204" pitchFamily="18" charset="0"/>
                            </a:rPr>
                            <m:t>𝑋</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𝑍</m:t>
                          </m:r>
                          <m:r>
                            <a:rPr lang="en-US" b="0" i="1" smtClean="0">
                              <a:latin typeface="Cambria Math" panose="02040503050406030204" pitchFamily="18" charset="0"/>
                            </a:rPr>
                            <m:t>+1</m:t>
                          </m:r>
                        </m:sub>
                        <m:sup>
                          <m:r>
                            <a:rPr lang="en-US" b="0" i="1" smtClean="0">
                              <a:latin typeface="Cambria Math" panose="02040503050406030204" pitchFamily="18" charset="0"/>
                            </a:rPr>
                            <m:t>𝐴</m:t>
                          </m:r>
                        </m:sup>
                        <m:e>
                          <m:r>
                            <a:rPr lang="en-US" b="0" i="1" smtClean="0">
                              <a:latin typeface="Cambria Math" panose="02040503050406030204" pitchFamily="18" charset="0"/>
                            </a:rPr>
                            <m:t>𝑌</m:t>
                          </m:r>
                        </m:e>
                      </m:sPre>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𝜈</m:t>
                      </m:r>
                    </m:oMath>
                  </m:oMathPara>
                </a14:m>
                <a:endParaRPr lang="en-US" b="0" dirty="0"/>
              </a:p>
              <a:p>
                <a:r>
                  <a:rPr lang="en-US" dirty="0"/>
                  <a:t>Since the atomic number increases by 1, the parent element is one less than Ni which is Co</a:t>
                </a:r>
              </a:p>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27</m:t>
                          </m:r>
                        </m:sub>
                        <m:sup>
                          <m:r>
                            <a:rPr lang="en-US" b="0" i="1" smtClean="0">
                              <a:latin typeface="Cambria Math" panose="02040503050406030204" pitchFamily="18" charset="0"/>
                            </a:rPr>
                            <m:t>60</m:t>
                          </m:r>
                        </m:sup>
                        <m:e>
                          <m:r>
                            <m:rPr>
                              <m:sty m:val="p"/>
                            </m:rPr>
                            <a:rPr lang="en-US" b="0" i="0" smtClean="0">
                              <a:latin typeface="Cambria Math" panose="02040503050406030204" pitchFamily="18" charset="0"/>
                            </a:rPr>
                            <m:t>Co</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28</m:t>
                          </m:r>
                        </m:sub>
                        <m:sup>
                          <m:r>
                            <a:rPr lang="en-US" b="0" i="1" smtClean="0">
                              <a:latin typeface="Cambria Math" panose="02040503050406030204" pitchFamily="18" charset="0"/>
                            </a:rPr>
                            <m:t>60</m:t>
                          </m:r>
                        </m:sup>
                        <m:e>
                          <m:r>
                            <m:rPr>
                              <m:sty m:val="p"/>
                            </m:rPr>
                            <a:rPr lang="en-US" b="0" i="0" smtClean="0">
                              <a:latin typeface="Cambria Math" panose="02040503050406030204" pitchFamily="18" charset="0"/>
                            </a:rPr>
                            <m:t>Ni</m:t>
                          </m:r>
                        </m:e>
                      </m:sPre>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𝜈</m:t>
                      </m:r>
                    </m:oMath>
                  </m:oMathPara>
                </a14:m>
                <a:endParaRPr lang="en-US" dirty="0"/>
              </a:p>
            </p:txBody>
          </p:sp>
        </mc:Choice>
        <mc:Fallback xmlns="">
          <p:sp>
            <p:nvSpPr>
              <p:cNvPr id="3" name="Notes Placeholder 2"/>
              <p:cNvSpPr>
                <a:spLocks noGrp="1"/>
              </p:cNvSpPr>
              <p:nvPr>
                <p:ph type="body" idx="1"/>
              </p:nvPr>
            </p:nvSpPr>
            <p:spPr/>
            <p:txBody>
              <a:bodyPr/>
              <a:lstStyle/>
              <a:p>
                <a:r>
                  <a:rPr lang="en-US" i="0">
                    <a:latin typeface="Cambria Math" panose="02040503050406030204" pitchFamily="18" charset="0"/>
                  </a:rPr>
                  <a:t>(_</a:t>
                </a:r>
                <a:r>
                  <a:rPr lang="en-US" b="0" i="0">
                    <a:latin typeface="Cambria Math" panose="02040503050406030204" pitchFamily="18" charset="0"/>
                  </a:rPr>
                  <a:t>𝑍^𝐴)𝑋→(_𝑍+1^𝐴)𝑌+𝑒+𝜈</a:t>
                </a:r>
                <a:endParaRPr lang="en-US" b="0" dirty="0"/>
              </a:p>
              <a:p>
                <a:r>
                  <a:rPr lang="en-US" dirty="0"/>
                  <a:t>Since the atomic number increases by 1, the parent element is one less than Ni which is Co</a:t>
                </a:r>
              </a:p>
              <a:p>
                <a:r>
                  <a:rPr lang="en-US" i="0">
                    <a:latin typeface="Cambria Math" panose="02040503050406030204" pitchFamily="18" charset="0"/>
                  </a:rPr>
                  <a:t>(_</a:t>
                </a:r>
                <a:r>
                  <a:rPr lang="en-US" b="0" i="0">
                    <a:latin typeface="Cambria Math" panose="02040503050406030204" pitchFamily="18" charset="0"/>
                  </a:rPr>
                  <a:t>27^60)Co→(_28^60)Ni+𝑒+𝜈</a:t>
                </a:r>
                <a:endParaRPr lang="en-US" dirty="0"/>
              </a:p>
            </p:txBody>
          </p:sp>
        </mc:Fallback>
      </mc:AlternateContent>
      <p:sp>
        <p:nvSpPr>
          <p:cNvPr id="4" name="Slide Number Placeholder 3"/>
          <p:cNvSpPr>
            <a:spLocks noGrp="1"/>
          </p:cNvSpPr>
          <p:nvPr>
            <p:ph type="sldNum" sz="quarter" idx="5"/>
          </p:nvPr>
        </p:nvSpPr>
        <p:spPr/>
        <p:txBody>
          <a:bodyPr/>
          <a:lstStyle/>
          <a:p>
            <a:fld id="{5DDAC8E0-8030-4F05-BE7C-787B92C693C7}" type="slidenum">
              <a:rPr lang="en-US" smtClean="0"/>
              <a:t>15</a:t>
            </a:fld>
            <a:endParaRPr lang="en-US"/>
          </a:p>
        </p:txBody>
      </p:sp>
    </p:spTree>
    <p:extLst>
      <p:ext uri="{BB962C8B-B14F-4D97-AF65-F5344CB8AC3E}">
        <p14:creationId xmlns:p14="http://schemas.microsoft.com/office/powerpoint/2010/main" val="201398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Start by writing chemical equation</a:t>
                </a:r>
              </a:p>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88</m:t>
                          </m:r>
                        </m:sub>
                        <m:sup>
                          <m:r>
                            <a:rPr lang="en-US" b="0" i="1" smtClean="0">
                              <a:latin typeface="Cambria Math" panose="02040503050406030204" pitchFamily="18" charset="0"/>
                            </a:rPr>
                            <m:t>226</m:t>
                          </m:r>
                        </m:sup>
                        <m:e>
                          <m:r>
                            <m:rPr>
                              <m:sty m:val="p"/>
                            </m:rPr>
                            <a:rPr lang="en-US" b="0" i="0" smtClean="0">
                              <a:latin typeface="Cambria Math" panose="02040503050406030204" pitchFamily="18" charset="0"/>
                            </a:rPr>
                            <m:t>Ra</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86</m:t>
                          </m:r>
                        </m:sub>
                        <m:sup>
                          <m:r>
                            <a:rPr lang="en-US" b="0" i="1" smtClean="0">
                              <a:latin typeface="Cambria Math" panose="02040503050406030204" pitchFamily="18" charset="0"/>
                            </a:rPr>
                            <m:t>222</m:t>
                          </m:r>
                        </m:sup>
                        <m:e>
                          <m:r>
                            <m:rPr>
                              <m:sty m:val="p"/>
                            </m:rPr>
                            <a:rPr lang="en-US" b="0" i="0" smtClean="0">
                              <a:latin typeface="Cambria Math" panose="02040503050406030204" pitchFamily="18" charset="0"/>
                            </a:rPr>
                            <m:t>Rn</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2</m:t>
                          </m:r>
                        </m:sub>
                        <m:sup>
                          <m:r>
                            <a:rPr lang="en-US" b="0" i="1" smtClean="0">
                              <a:latin typeface="Cambria Math" panose="02040503050406030204" pitchFamily="18" charset="0"/>
                            </a:rPr>
                            <m:t>4</m:t>
                          </m:r>
                        </m:sup>
                        <m:e>
                          <m:r>
                            <m:rPr>
                              <m:sty m:val="p"/>
                            </m:rPr>
                            <a:rPr lang="en-US" b="0" i="0" smtClean="0">
                              <a:latin typeface="Cambria Math" panose="02040503050406030204" pitchFamily="18" charset="0"/>
                            </a:rPr>
                            <m:t>He</m:t>
                          </m:r>
                        </m:e>
                      </m:sPre>
                    </m:oMath>
                  </m:oMathPara>
                </a14:m>
                <a:endParaRPr lang="en-US" dirty="0"/>
              </a:p>
              <a:p>
                <a:r>
                  <a:rPr lang="en-US" dirty="0"/>
                  <a:t>Now find the change in mass (look the masses up online)</a:t>
                </a:r>
              </a:p>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sup>
                          <m:r>
                            <a:rPr lang="en-US" b="0" i="1" smtClean="0">
                              <a:latin typeface="Cambria Math" panose="02040503050406030204" pitchFamily="18" charset="0"/>
                            </a:rPr>
                            <m:t>226</m:t>
                          </m:r>
                        </m:sup>
                        <m:e>
                          <m:r>
                            <a:rPr lang="en-US" b="0" i="1" smtClean="0">
                              <a:latin typeface="Cambria Math" panose="02040503050406030204" pitchFamily="18" charset="0"/>
                            </a:rPr>
                            <m:t>𝑅𝑎</m:t>
                          </m:r>
                        </m:e>
                      </m:sPre>
                      <m:r>
                        <a:rPr lang="en-US" b="0" i="1" smtClean="0">
                          <a:latin typeface="Cambria Math" panose="02040503050406030204" pitchFamily="18" charset="0"/>
                        </a:rPr>
                        <m:t>=226.025402 </m:t>
                      </m:r>
                      <m:r>
                        <a:rPr lang="en-US" b="0" i="1" smtClean="0">
                          <a:latin typeface="Cambria Math" panose="02040503050406030204" pitchFamily="18" charset="0"/>
                        </a:rPr>
                        <m:t>𝑢</m:t>
                      </m:r>
                    </m:oMath>
                  </m:oMathPara>
                </a14:m>
                <a:endParaRPr lang="en-US" b="0" dirty="0"/>
              </a:p>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sup>
                          <m:r>
                            <a:rPr lang="en-US" b="0" i="1" smtClean="0">
                              <a:latin typeface="Cambria Math" panose="02040503050406030204" pitchFamily="18" charset="0"/>
                            </a:rPr>
                            <m:t>222</m:t>
                          </m:r>
                        </m:sup>
                        <m:e>
                          <m:r>
                            <a:rPr lang="en-US" b="0" i="1" smtClean="0">
                              <a:latin typeface="Cambria Math" panose="02040503050406030204" pitchFamily="18" charset="0"/>
                            </a:rPr>
                            <m:t>𝑅𝑛</m:t>
                          </m:r>
                        </m:e>
                      </m:sPre>
                      <m:r>
                        <a:rPr lang="en-US" b="0" i="1" smtClean="0">
                          <a:latin typeface="Cambria Math" panose="02040503050406030204" pitchFamily="18" charset="0"/>
                        </a:rPr>
                        <m:t>=222.0175763 </m:t>
                      </m:r>
                      <m:r>
                        <a:rPr lang="en-US" b="0" i="1" smtClean="0">
                          <a:latin typeface="Cambria Math" panose="02040503050406030204" pitchFamily="18" charset="0"/>
                        </a:rPr>
                        <m:t>𝑢</m:t>
                      </m:r>
                    </m:oMath>
                  </m:oMathPara>
                </a14:m>
                <a:endParaRPr lang="en-US" b="0" dirty="0"/>
              </a:p>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sup>
                          <m:r>
                            <a:rPr lang="en-US" b="0" i="1" smtClean="0">
                              <a:latin typeface="Cambria Math" panose="02040503050406030204" pitchFamily="18" charset="0"/>
                            </a:rPr>
                            <m:t>4</m:t>
                          </m:r>
                        </m:sup>
                        <m:e>
                          <m:r>
                            <a:rPr lang="en-US" b="0" i="1" smtClean="0">
                              <a:latin typeface="Cambria Math" panose="02040503050406030204" pitchFamily="18" charset="0"/>
                            </a:rPr>
                            <m:t>𝐻𝑒</m:t>
                          </m:r>
                        </m:e>
                      </m:sPre>
                      <m:r>
                        <a:rPr lang="en-US" b="0" i="1" smtClean="0">
                          <a:latin typeface="Cambria Math" panose="02040503050406030204" pitchFamily="18" charset="0"/>
                        </a:rPr>
                        <m:t>=4.002602 </m:t>
                      </m:r>
                      <m:r>
                        <a:rPr lang="en-US" b="0" i="1" smtClean="0">
                          <a:latin typeface="Cambria Math" panose="02040503050406030204" pitchFamily="18" charset="0"/>
                        </a:rPr>
                        <m:t>𝑢</m:t>
                      </m:r>
                    </m:oMath>
                  </m:oMathPara>
                </a14:m>
                <a:endParaRPr lang="en-US" b="0"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𝑅𝑎</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𝑅𝑛</m:t>
                              </m:r>
                            </m:e>
                          </m:d>
                          <m:r>
                            <a:rPr lang="en-US" b="0" i="1" smtClean="0">
                              <a:latin typeface="Cambria Math" panose="02040503050406030204" pitchFamily="18" charset="0"/>
                            </a:rPr>
                            <m:t>+</m:t>
                          </m:r>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𝐻𝑒</m:t>
                              </m:r>
                            </m:e>
                          </m:d>
                        </m:e>
                      </m:d>
                    </m:oMath>
                  </m:oMathPara>
                </a14:m>
                <a:endParaRPr lang="en-US" b="0" i="1"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𝑚</m:t>
                      </m:r>
                      <m:r>
                        <a:rPr lang="en-US" b="0" i="1" smtClean="0">
                          <a:latin typeface="Cambria Math" panose="02040503050406030204" pitchFamily="18" charset="0"/>
                        </a:rPr>
                        <m:t>=226.025402 </m:t>
                      </m:r>
                      <m:r>
                        <a:rPr lang="en-US" b="0" i="1" smtClean="0">
                          <a:latin typeface="Cambria Math" panose="02040503050406030204" pitchFamily="18" charset="0"/>
                        </a:rPr>
                        <m:t>𝑢</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222.0175763 </m:t>
                          </m:r>
                          <m:r>
                            <a:rPr lang="en-US" b="0" i="1" smtClean="0">
                              <a:latin typeface="Cambria Math" panose="02040503050406030204" pitchFamily="18" charset="0"/>
                            </a:rPr>
                            <m:t>𝑢</m:t>
                          </m:r>
                          <m:r>
                            <a:rPr lang="en-US" b="0" i="1" smtClean="0">
                              <a:latin typeface="Cambria Math" panose="02040503050406030204" pitchFamily="18" charset="0"/>
                            </a:rPr>
                            <m:t>+4.002602 </m:t>
                          </m:r>
                          <m:r>
                            <a:rPr lang="en-US" b="0" i="1" smtClean="0">
                              <a:latin typeface="Cambria Math" panose="02040503050406030204" pitchFamily="18" charset="0"/>
                            </a:rPr>
                            <m:t>𝑢</m:t>
                          </m:r>
                        </m:e>
                      </m:d>
                      <m:r>
                        <a:rPr lang="en-US" b="0" i="1" smtClean="0">
                          <a:latin typeface="Cambria Math" panose="02040503050406030204" pitchFamily="18" charset="0"/>
                        </a:rPr>
                        <m:t>=0.0052237 </m:t>
                      </m:r>
                      <m:r>
                        <a:rPr lang="en-US" b="0" i="1" smtClean="0">
                          <a:latin typeface="Cambria Math" panose="02040503050406030204" pitchFamily="18" charset="0"/>
                        </a:rPr>
                        <m:t>𝑢</m:t>
                      </m:r>
                    </m:oMath>
                  </m:oMathPara>
                </a14:m>
                <a:endParaRPr lang="en-US" i="1" dirty="0"/>
              </a:p>
              <a:p>
                <a:r>
                  <a:rPr lang="en-US" i="0" dirty="0"/>
                  <a:t>Convert to energy</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0.0052237 </m:t>
                      </m:r>
                      <m:r>
                        <a:rPr lang="en-US" b="0" i="1" smtClean="0">
                          <a:latin typeface="Cambria Math" panose="02040503050406030204" pitchFamily="18" charset="0"/>
                        </a:rPr>
                        <m:t>𝑢</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931.5</m:t>
                              </m:r>
                              <m:f>
                                <m:fPr>
                                  <m:ctrlPr>
                                    <a:rPr lang="en-US" b="0" i="1" smtClean="0">
                                      <a:latin typeface="Cambria Math" panose="02040503050406030204" pitchFamily="18" charset="0"/>
                                    </a:rPr>
                                  </m:ctrlPr>
                                </m:fPr>
                                <m:num>
                                  <m:r>
                                    <a:rPr lang="en-US" b="0" i="1" smtClean="0">
                                      <a:latin typeface="Cambria Math" panose="02040503050406030204" pitchFamily="18" charset="0"/>
                                    </a:rPr>
                                    <m:t>𝑀𝑒𝑉</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num>
                            <m:den>
                              <m:r>
                                <a:rPr lang="en-US" b="0" i="1" smtClean="0">
                                  <a:latin typeface="Cambria Math" panose="02040503050406030204" pitchFamily="18" charset="0"/>
                                </a:rPr>
                                <m:t>1 </m:t>
                              </m:r>
                              <m:r>
                                <a:rPr lang="en-US" b="0" i="1" smtClean="0">
                                  <a:latin typeface="Cambria Math" panose="02040503050406030204" pitchFamily="18" charset="0"/>
                                </a:rPr>
                                <m:t>𝑢</m:t>
                              </m:r>
                            </m:den>
                          </m:f>
                        </m:e>
                      </m:d>
                      <m:r>
                        <a:rPr lang="en-US" b="0" i="1" smtClean="0">
                          <a:latin typeface="Cambria Math" panose="02040503050406030204" pitchFamily="18" charset="0"/>
                        </a:rPr>
                        <m:t>=4.86587655</m:t>
                      </m:r>
                      <m:f>
                        <m:fPr>
                          <m:ctrlPr>
                            <a:rPr lang="en-US" b="0" i="1" smtClean="0">
                              <a:latin typeface="Cambria Math" panose="02040503050406030204" pitchFamily="18" charset="0"/>
                            </a:rPr>
                          </m:ctrlPr>
                        </m:fPr>
                        <m:num>
                          <m:r>
                            <a:rPr lang="en-US" b="0" i="1" smtClean="0">
                              <a:latin typeface="Cambria Math" panose="02040503050406030204" pitchFamily="18" charset="0"/>
                            </a:rPr>
                            <m:t>𝑀𝑒𝑉</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oMath>
                  </m:oMathPara>
                </a14:m>
                <a:endParaRPr lang="en-US" b="0" i="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m:oMathPara>
                </a14:m>
                <a:endParaRPr lang="en-US" b="0" i="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4.86587655</m:t>
                          </m:r>
                          <m:f>
                            <m:fPr>
                              <m:ctrlPr>
                                <a:rPr lang="en-US" b="0" i="1" smtClean="0">
                                  <a:latin typeface="Cambria Math" panose="02040503050406030204" pitchFamily="18" charset="0"/>
                                </a:rPr>
                              </m:ctrlPr>
                            </m:fPr>
                            <m:num>
                              <m:r>
                                <a:rPr lang="en-US" b="0" i="1" smtClean="0">
                                  <a:latin typeface="Cambria Math" panose="02040503050406030204" pitchFamily="18" charset="0"/>
                                </a:rPr>
                                <m:t>𝑀𝑒𝑉</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a:rPr lang="en-US" b="0" i="1" smtClean="0">
                          <a:latin typeface="Cambria Math" panose="02040503050406030204" pitchFamily="18" charset="0"/>
                        </a:rPr>
                        <m:t>=4.87 </m:t>
                      </m:r>
                      <m:r>
                        <a:rPr lang="en-US" b="0" i="1" smtClean="0">
                          <a:latin typeface="Cambria Math" panose="02040503050406030204" pitchFamily="18" charset="0"/>
                        </a:rPr>
                        <m:t>𝑀𝑒𝑉</m:t>
                      </m:r>
                    </m:oMath>
                  </m:oMathPara>
                </a14:m>
                <a:endParaRPr lang="en-US" i="0" dirty="0"/>
              </a:p>
            </p:txBody>
          </p:sp>
        </mc:Choice>
        <mc:Fallback xmlns="">
          <p:sp>
            <p:nvSpPr>
              <p:cNvPr id="3" name="Notes Placeholder 2"/>
              <p:cNvSpPr>
                <a:spLocks noGrp="1"/>
              </p:cNvSpPr>
              <p:nvPr>
                <p:ph type="body" idx="1"/>
              </p:nvPr>
            </p:nvSpPr>
            <p:spPr/>
            <p:txBody>
              <a:bodyPr/>
              <a:lstStyle/>
              <a:p>
                <a:r>
                  <a:rPr lang="en-US" dirty="0"/>
                  <a:t>Start by writing chemical equation</a:t>
                </a:r>
              </a:p>
              <a:p>
                <a:r>
                  <a:rPr lang="en-US" i="0">
                    <a:latin typeface="Cambria Math" panose="02040503050406030204" pitchFamily="18" charset="0"/>
                  </a:rPr>
                  <a:t>(_</a:t>
                </a:r>
                <a:r>
                  <a:rPr lang="en-US" b="0" i="0">
                    <a:latin typeface="Cambria Math" panose="02040503050406030204" pitchFamily="18" charset="0"/>
                  </a:rPr>
                  <a:t>88^226)Ra→(_86^222)Rn+(_2^4)He</a:t>
                </a:r>
                <a:endParaRPr lang="en-US" dirty="0"/>
              </a:p>
              <a:p>
                <a:r>
                  <a:rPr lang="en-US" dirty="0"/>
                  <a:t>Now find the change in mass (look the masses up online)</a:t>
                </a:r>
              </a:p>
              <a:p>
                <a:r>
                  <a:rPr lang="en-US" i="0">
                    <a:latin typeface="Cambria Math" panose="02040503050406030204" pitchFamily="18" charset="0"/>
                  </a:rPr>
                  <a:t>(_^</a:t>
                </a:r>
                <a:r>
                  <a:rPr lang="en-US" b="0" i="0">
                    <a:latin typeface="Cambria Math" panose="02040503050406030204" pitchFamily="18" charset="0"/>
                  </a:rPr>
                  <a:t>226)𝑅𝑎=226.025402 𝑢</a:t>
                </a:r>
                <a:endParaRPr lang="en-US" b="0" dirty="0"/>
              </a:p>
              <a:p>
                <a:r>
                  <a:rPr lang="en-US" i="0">
                    <a:latin typeface="Cambria Math" panose="02040503050406030204" pitchFamily="18" charset="0"/>
                  </a:rPr>
                  <a:t>(_^</a:t>
                </a:r>
                <a:r>
                  <a:rPr lang="en-US" b="0" i="0">
                    <a:latin typeface="Cambria Math" panose="02040503050406030204" pitchFamily="18" charset="0"/>
                  </a:rPr>
                  <a:t>222)𝑅𝑛=222.0175763 𝑢</a:t>
                </a:r>
                <a:endParaRPr lang="en-US" b="0" dirty="0"/>
              </a:p>
              <a:p>
                <a:r>
                  <a:rPr lang="en-US" i="0">
                    <a:latin typeface="Cambria Math" panose="02040503050406030204" pitchFamily="18" charset="0"/>
                  </a:rPr>
                  <a:t>(_^</a:t>
                </a:r>
                <a:r>
                  <a:rPr lang="en-US" b="0" i="0">
                    <a:latin typeface="Cambria Math" panose="02040503050406030204" pitchFamily="18" charset="0"/>
                  </a:rPr>
                  <a:t>4)𝐻𝑒=4.002602 𝑢</a:t>
                </a:r>
                <a:endParaRPr lang="en-US" b="0" dirty="0"/>
              </a:p>
              <a:p>
                <a:r>
                  <a:rPr lang="en-US" b="0" i="0">
                    <a:latin typeface="Cambria Math" panose="02040503050406030204" pitchFamily="18" charset="0"/>
                  </a:rPr>
                  <a:t>Δ𝑚=𝑚(𝑅𝑎)−(𝑚(𝑅𝑛)+𝑚(𝐻𝑒))</a:t>
                </a:r>
                <a:endParaRPr lang="en-US" b="0" i="1" dirty="0"/>
              </a:p>
              <a:p>
                <a:r>
                  <a:rPr lang="en-US" b="0" i="0">
                    <a:latin typeface="Cambria Math" panose="02040503050406030204" pitchFamily="18" charset="0"/>
                  </a:rPr>
                  <a:t>Δ𝑚=226.025402 𝑢−(222.0175763 𝑢+4.002602 𝑢)=0.0052237 𝑢</a:t>
                </a:r>
                <a:endParaRPr lang="en-US" i="1" dirty="0"/>
              </a:p>
              <a:p>
                <a:r>
                  <a:rPr lang="en-US" i="0" dirty="0"/>
                  <a:t>Convert to energy</a:t>
                </a:r>
              </a:p>
              <a:p>
                <a:r>
                  <a:rPr lang="en-US" b="0" i="0">
                    <a:latin typeface="Cambria Math" panose="02040503050406030204" pitchFamily="18" charset="0"/>
                  </a:rPr>
                  <a:t>0.0052237 𝑢((931.5 𝑀𝑒𝑉/𝑐^2 )/(1 𝑢))=4.86587655 𝑀𝑒𝑉/𝑐^2 </a:t>
                </a:r>
                <a:endParaRPr lang="en-US" b="0" i="0" dirty="0"/>
              </a:p>
              <a:p>
                <a:r>
                  <a:rPr lang="en-US" b="0" i="0">
                    <a:latin typeface="Cambria Math" panose="02040503050406030204" pitchFamily="18" charset="0"/>
                  </a:rPr>
                  <a:t>𝐸=𝑚𝑐^2</a:t>
                </a:r>
                <a:endParaRPr lang="en-US" b="0" i="0" dirty="0"/>
              </a:p>
              <a:p>
                <a:r>
                  <a:rPr lang="en-US" b="0" i="0">
                    <a:latin typeface="Cambria Math" panose="02040503050406030204" pitchFamily="18" charset="0"/>
                  </a:rPr>
                  <a:t>𝐸=(4.86587655 𝑀𝑒𝑉/𝑐^2 ) 𝑐^2=4.87 𝑀𝑒𝑉</a:t>
                </a:r>
                <a:endParaRPr lang="en-US" i="0" dirty="0"/>
              </a:p>
            </p:txBody>
          </p:sp>
        </mc:Fallback>
      </mc:AlternateContent>
      <p:sp>
        <p:nvSpPr>
          <p:cNvPr id="4" name="Slide Number Placeholder 3"/>
          <p:cNvSpPr>
            <a:spLocks noGrp="1"/>
          </p:cNvSpPr>
          <p:nvPr>
            <p:ph type="sldNum" sz="quarter" idx="5"/>
          </p:nvPr>
        </p:nvSpPr>
        <p:spPr/>
        <p:txBody>
          <a:bodyPr/>
          <a:lstStyle/>
          <a:p>
            <a:fld id="{5DDAC8E0-8030-4F05-BE7C-787B92C693C7}" type="slidenum">
              <a:rPr lang="en-US" smtClean="0"/>
              <a:t>16</a:t>
            </a:fld>
            <a:endParaRPr lang="en-US"/>
          </a:p>
        </p:txBody>
      </p:sp>
    </p:spTree>
    <p:extLst>
      <p:ext uri="{BB962C8B-B14F-4D97-AF65-F5344CB8AC3E}">
        <p14:creationId xmlns:p14="http://schemas.microsoft.com/office/powerpoint/2010/main" val="18753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17</a:t>
            </a:fld>
            <a:endParaRPr lang="en-US"/>
          </a:p>
        </p:txBody>
      </p:sp>
    </p:spTree>
    <p:extLst>
      <p:ext uri="{BB962C8B-B14F-4D97-AF65-F5344CB8AC3E}">
        <p14:creationId xmlns:p14="http://schemas.microsoft.com/office/powerpoint/2010/main" val="190355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22.3</a:t>
            </a:r>
          </a:p>
          <a:p>
            <a:r>
              <a:rPr lang="en-US" dirty="0"/>
              <a:t>OpenStax College Physics 2e 31.5</a:t>
            </a:r>
          </a:p>
        </p:txBody>
      </p:sp>
      <p:sp>
        <p:nvSpPr>
          <p:cNvPr id="4" name="Slide Number Placeholder 3"/>
          <p:cNvSpPr>
            <a:spLocks noGrp="1"/>
          </p:cNvSpPr>
          <p:nvPr>
            <p:ph type="sldNum" sz="quarter" idx="5"/>
          </p:nvPr>
        </p:nvSpPr>
        <p:spPr/>
        <p:txBody>
          <a:bodyPr/>
          <a:lstStyle/>
          <a:p>
            <a:fld id="{5DDAC8E0-8030-4F05-BE7C-787B92C693C7}" type="slidenum">
              <a:rPr lang="en-US" smtClean="0"/>
              <a:t>18</a:t>
            </a:fld>
            <a:endParaRPr lang="en-US"/>
          </a:p>
        </p:txBody>
      </p:sp>
    </p:spTree>
    <p:extLst>
      <p:ext uri="{BB962C8B-B14F-4D97-AF65-F5344CB8AC3E}">
        <p14:creationId xmlns:p14="http://schemas.microsoft.com/office/powerpoint/2010/main" val="353729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func>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b>
                          </m:sSub>
                        </m:den>
                      </m:f>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ln</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num>
                        <m:den>
                          <m:r>
                            <a:rPr lang="en-US" b="0" i="1" smtClean="0">
                              <a:latin typeface="Cambria Math" panose="02040503050406030204" pitchFamily="18" charset="0"/>
                            </a:rPr>
                            <m:t>5730</m:t>
                          </m:r>
                        </m:den>
                      </m:f>
                      <m:r>
                        <a:rPr lang="en-US" b="0" i="1" smtClean="0">
                          <a:latin typeface="Cambria Math" panose="02040503050406030204" pitchFamily="18" charset="0"/>
                        </a:rPr>
                        <m:t>=1.21×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 /</m:t>
                      </m:r>
                      <m:r>
                        <a:rPr lang="en-US" b="0" i="1" smtClean="0">
                          <a:latin typeface="Cambria Math" panose="02040503050406030204" pitchFamily="18" charset="0"/>
                        </a:rPr>
                        <m:t>𝑦𝑟</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𝑡</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15 </m:t>
                      </m:r>
                      <m:r>
                        <a:rPr lang="en-US" b="0" i="1" smtClean="0">
                          <a:latin typeface="Cambria Math" panose="02040503050406030204" pitchFamily="18" charset="0"/>
                        </a:rPr>
                        <m:t>𝑔</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20 </m:t>
                          </m:r>
                          <m:r>
                            <a:rPr lang="en-US" b="0" i="1" smtClean="0">
                              <a:latin typeface="Cambria Math" panose="02040503050406030204" pitchFamily="18" charset="0"/>
                            </a:rPr>
                            <m:t>𝑔</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1.21×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f>
                                <m:fPr>
                                  <m:ctrlPr>
                                    <a:rPr lang="en-US" b="0" i="1" smtClean="0">
                                      <a:latin typeface="Cambria Math" panose="02040503050406030204" pitchFamily="18" charset="0"/>
                                    </a:rPr>
                                  </m:ctrlPr>
                                </m:fPr>
                                <m:num/>
                                <m:den>
                                  <m:r>
                                    <a:rPr lang="en-US" b="0" i="1" smtClean="0">
                                      <a:latin typeface="Cambria Math" panose="02040503050406030204" pitchFamily="18" charset="0"/>
                                    </a:rPr>
                                    <m:t>𝑦𝑟</m:t>
                                  </m:r>
                                </m:den>
                              </m:f>
                            </m:e>
                          </m:d>
                          <m:r>
                            <a:rPr lang="en-US" b="0" i="1" smtClean="0">
                              <a:latin typeface="Cambria Math" panose="02040503050406030204" pitchFamily="18" charset="0"/>
                            </a:rPr>
                            <m:t>𝑡</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0.75=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1.21×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 \</m:t>
                              </m:r>
                              <m:r>
                                <m:rPr>
                                  <m:sty m:val="p"/>
                                </m:rPr>
                                <a:rPr lang="en-US" b="0" i="1" smtClean="0">
                                  <a:latin typeface="Cambria Math" panose="02040503050406030204" pitchFamily="18" charset="0"/>
                                </a:rPr>
                                <m:t>yr</m:t>
                              </m:r>
                            </m:e>
                          </m:d>
                          <m:r>
                            <a:rPr lang="en-US" b="0" i="1" smtClean="0">
                              <a:latin typeface="Cambria Math" panose="02040503050406030204" pitchFamily="18" charset="0"/>
                            </a:rPr>
                            <m:t>𝑡</m:t>
                          </m:r>
                        </m:sup>
                      </m:sSup>
                    </m:oMath>
                  </m:oMathPara>
                </a14:m>
                <a:endParaRPr lang="en-US" b="0"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ln</m:t>
                      </m:r>
                      <m:d>
                        <m:dPr>
                          <m:ctrlPr>
                            <a:rPr lang="en-US" b="0" i="1" smtClean="0">
                              <a:latin typeface="Cambria Math" panose="02040503050406030204" pitchFamily="18" charset="0"/>
                            </a:rPr>
                          </m:ctrlPr>
                        </m:dPr>
                        <m:e>
                          <m:r>
                            <a:rPr lang="en-US" b="0" i="1" smtClean="0">
                              <a:latin typeface="Cambria Math" panose="02040503050406030204" pitchFamily="18" charset="0"/>
                            </a:rPr>
                            <m:t>0.75</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1.21×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f>
                            <m:fPr>
                              <m:ctrlPr>
                                <a:rPr lang="en-US" b="0" i="1" smtClean="0">
                                  <a:latin typeface="Cambria Math" panose="02040503050406030204" pitchFamily="18" charset="0"/>
                                </a:rPr>
                              </m:ctrlPr>
                            </m:fPr>
                            <m:num/>
                            <m:den>
                              <m:r>
                                <a:rPr lang="en-US" b="0" i="1" smtClean="0">
                                  <a:latin typeface="Cambria Math" panose="02040503050406030204" pitchFamily="18" charset="0"/>
                                </a:rPr>
                                <m:t>𝑦𝑟</m:t>
                              </m:r>
                            </m:den>
                          </m:f>
                        </m:e>
                      </m:d>
                      <m:r>
                        <a:rPr lang="en-US" b="0" i="1" smtClean="0">
                          <a:latin typeface="Cambria Math" panose="02040503050406030204" pitchFamily="18" charset="0"/>
                        </a:rPr>
                        <m:t>𝑡</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=2378 </m:t>
                      </m:r>
                      <m:r>
                        <a:rPr lang="en-US" b="0" i="1" smtClean="0">
                          <a:latin typeface="Cambria Math" panose="02040503050406030204" pitchFamily="18" charset="0"/>
                        </a:rPr>
                        <m:t>𝑦𝑟𝑠</m:t>
                      </m:r>
                    </m:oMath>
                  </m:oMathPara>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𝜆=ln⁡(2)/𝑡_(1⁄2) </a:t>
                </a:r>
                <a:endParaRPr lang="en-US" dirty="0"/>
              </a:p>
              <a:p>
                <a:r>
                  <a:rPr lang="en-US" b="0" i="0">
                    <a:latin typeface="Cambria Math" panose="02040503050406030204" pitchFamily="18" charset="0"/>
                  </a:rPr>
                  <a:t>𝜆=ln(2)/5730=1.21×10^(−4)  /𝑦𝑟</a:t>
                </a:r>
                <a:endParaRPr lang="en-US" b="0" i="1" dirty="0">
                  <a:latin typeface="Cambria Math" panose="02040503050406030204" pitchFamily="18" charset="0"/>
                </a:endParaRPr>
              </a:p>
              <a:p>
                <a:r>
                  <a:rPr lang="en-US" b="0" i="0">
                    <a:latin typeface="Cambria Math" panose="02040503050406030204" pitchFamily="18" charset="0"/>
                  </a:rPr>
                  <a:t>𝑁=𝑁_0 𝑒^(−𝜆𝑡)</a:t>
                </a:r>
                <a:endParaRPr lang="en-US" b="0" dirty="0"/>
              </a:p>
              <a:p>
                <a:r>
                  <a:rPr lang="en-US" b="0" i="0">
                    <a:latin typeface="Cambria Math" panose="02040503050406030204" pitchFamily="18" charset="0"/>
                  </a:rPr>
                  <a:t>15 𝑔=(20 𝑔) 𝑒^(−(1.21×10^(−4)  /𝑦𝑟)𝑡)</a:t>
                </a:r>
                <a:endParaRPr lang="en-US" b="0" dirty="0"/>
              </a:p>
              <a:p>
                <a:r>
                  <a:rPr lang="en-US" b="0" i="0">
                    <a:latin typeface="Cambria Math" panose="02040503050406030204" pitchFamily="18" charset="0"/>
                  </a:rPr>
                  <a:t>0.75=𝑒^(−(1.21×10^(−4)  \yr)𝑡)</a:t>
                </a:r>
                <a:endParaRPr lang="en-US" b="0" dirty="0"/>
              </a:p>
              <a:p>
                <a:r>
                  <a:rPr lang="en-US" b="0" i="0">
                    <a:latin typeface="Cambria Math" panose="02040503050406030204" pitchFamily="18" charset="0"/>
                  </a:rPr>
                  <a:t>ln(0.75)=−(1.21×10^(−4)  /𝑦𝑟)𝑡</a:t>
                </a:r>
                <a:endParaRPr lang="en-US" b="0" dirty="0"/>
              </a:p>
              <a:p>
                <a:r>
                  <a:rPr lang="en-US" b="0" i="0">
                    <a:latin typeface="Cambria Math" panose="02040503050406030204" pitchFamily="18" charset="0"/>
                  </a:rPr>
                  <a:t>𝑡=2378 𝑦𝑟𝑠</a:t>
                </a:r>
                <a:endParaRPr lang="en-US" dirty="0"/>
              </a:p>
            </p:txBody>
          </p:sp>
        </mc:Fallback>
      </mc:AlternateContent>
      <p:sp>
        <p:nvSpPr>
          <p:cNvPr id="4" name="Slide Number Placeholder 3"/>
          <p:cNvSpPr>
            <a:spLocks noGrp="1"/>
          </p:cNvSpPr>
          <p:nvPr>
            <p:ph type="sldNum" sz="quarter" idx="5"/>
          </p:nvPr>
        </p:nvSpPr>
        <p:spPr/>
        <p:txBody>
          <a:bodyPr/>
          <a:lstStyle/>
          <a:p>
            <a:fld id="{5DDAC8E0-8030-4F05-BE7C-787B92C693C7}" type="slidenum">
              <a:rPr lang="en-US" smtClean="0"/>
              <a:t>21</a:t>
            </a:fld>
            <a:endParaRPr lang="en-US"/>
          </a:p>
        </p:txBody>
      </p:sp>
    </p:spTree>
    <p:extLst>
      <p:ext uri="{BB962C8B-B14F-4D97-AF65-F5344CB8AC3E}">
        <p14:creationId xmlns:p14="http://schemas.microsoft.com/office/powerpoint/2010/main" val="3544689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6822-AF96-1924-4BFE-36B63EB20426}"/>
              </a:ext>
            </a:extLst>
          </p:cNvPr>
          <p:cNvSpPr>
            <a:spLocks noGrp="1"/>
          </p:cNvSpPr>
          <p:nvPr>
            <p:ph type="ctrTitle"/>
          </p:nvPr>
        </p:nvSpPr>
        <p:spPr>
          <a:xfrm>
            <a:off x="1524000" y="1122363"/>
            <a:ext cx="9144000" cy="2387600"/>
          </a:xfrm>
          <a:noFill/>
        </p:spPr>
        <p:txBody>
          <a:bodyPr anchor="b"/>
          <a:lstStyle>
            <a:lvl1pPr algn="ctr">
              <a:defRPr sz="6000">
                <a:ln>
                  <a:solidFill>
                    <a:schemeClr val="tx1"/>
                  </a:solidFill>
                </a:ln>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4F8279E2-B939-AC3A-D637-3C768FC4952A}"/>
              </a:ext>
            </a:extLst>
          </p:cNvPr>
          <p:cNvSpPr>
            <a:spLocks noGrp="1"/>
          </p:cNvSpPr>
          <p:nvPr>
            <p:ph type="subTitle" idx="1"/>
          </p:nvPr>
        </p:nvSpPr>
        <p:spPr>
          <a:xfrm>
            <a:off x="1524000" y="4341091"/>
            <a:ext cx="9144000" cy="1394546"/>
          </a:xfrm>
        </p:spPr>
        <p:txBody>
          <a:bodyPr/>
          <a:lstStyle>
            <a:lvl1pPr marL="0" indent="0" algn="ctr">
              <a:buNone/>
              <a:defRPr sz="2400">
                <a:ln>
                  <a:noFill/>
                </a:ln>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7CC3DA7-2722-2D19-488F-D3C649B755E5}"/>
              </a:ext>
            </a:extLst>
          </p:cNvPr>
          <p:cNvSpPr>
            <a:spLocks noGrp="1"/>
          </p:cNvSpPr>
          <p:nvPr>
            <p:ph type="dt" sz="half" idx="10"/>
          </p:nvPr>
        </p:nvSpPr>
        <p:spPr/>
        <p:txBody>
          <a:bodyPr/>
          <a:lstStyle/>
          <a:p>
            <a:fld id="{6C55D464-2CA2-4A86-B58E-2E6A1A58F725}" type="datetimeFigureOut">
              <a:rPr lang="en-US" smtClean="0"/>
              <a:t>7/31/2024</a:t>
            </a:fld>
            <a:endParaRPr lang="en-US"/>
          </a:p>
        </p:txBody>
      </p:sp>
      <p:sp>
        <p:nvSpPr>
          <p:cNvPr id="5" name="Footer Placeholder 4">
            <a:extLst>
              <a:ext uri="{FF2B5EF4-FFF2-40B4-BE49-F238E27FC236}">
                <a16:creationId xmlns:a16="http://schemas.microsoft.com/office/drawing/2014/main" id="{531C9022-4D34-843B-2AAF-0C6033E9C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9A397-A6BE-AFC7-2744-35FEEC5F58AB}"/>
              </a:ext>
            </a:extLst>
          </p:cNvPr>
          <p:cNvSpPr>
            <a:spLocks noGrp="1"/>
          </p:cNvSpPr>
          <p:nvPr>
            <p:ph type="sldNum" sz="quarter" idx="12"/>
          </p:nvPr>
        </p:nvSpPr>
        <p:spPr/>
        <p:txBody>
          <a:bodyPr/>
          <a:lstStyle/>
          <a:p>
            <a:fld id="{D05E5F23-6C1B-4DFF-8401-96D6CD629D0E}" type="slidenum">
              <a:rPr lang="en-US" smtClean="0"/>
              <a:t>‹#›</a:t>
            </a:fld>
            <a:endParaRPr lang="en-US"/>
          </a:p>
        </p:txBody>
      </p:sp>
    </p:spTree>
    <p:extLst>
      <p:ext uri="{BB962C8B-B14F-4D97-AF65-F5344CB8AC3E}">
        <p14:creationId xmlns:p14="http://schemas.microsoft.com/office/powerpoint/2010/main" val="76868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941D-400A-F920-1C73-75886848321A}"/>
              </a:ext>
            </a:extLst>
          </p:cNvPr>
          <p:cNvSpPr>
            <a:spLocks noGrp="1"/>
          </p:cNvSpPr>
          <p:nvPr>
            <p:ph type="title"/>
          </p:nvPr>
        </p:nvSpPr>
        <p:spPr>
          <a:noFill/>
        </p:spPr>
        <p:txBody>
          <a:bodyPr/>
          <a:lstStyle>
            <a:lvl1pP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3B1C72E-D812-BAC2-A9DE-1596651A00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3F22C-F37A-722A-335E-4A9DB0B5DFD8}"/>
              </a:ext>
            </a:extLst>
          </p:cNvPr>
          <p:cNvSpPr>
            <a:spLocks noGrp="1"/>
          </p:cNvSpPr>
          <p:nvPr>
            <p:ph type="dt" sz="half" idx="10"/>
          </p:nvPr>
        </p:nvSpPr>
        <p:spPr/>
        <p:txBody>
          <a:bodyPr/>
          <a:lstStyle/>
          <a:p>
            <a:fld id="{6C55D464-2CA2-4A86-B58E-2E6A1A58F725}" type="datetimeFigureOut">
              <a:rPr lang="en-US" smtClean="0"/>
              <a:t>7/31/2024</a:t>
            </a:fld>
            <a:endParaRPr lang="en-US"/>
          </a:p>
        </p:txBody>
      </p:sp>
      <p:sp>
        <p:nvSpPr>
          <p:cNvPr id="5" name="Footer Placeholder 4">
            <a:extLst>
              <a:ext uri="{FF2B5EF4-FFF2-40B4-BE49-F238E27FC236}">
                <a16:creationId xmlns:a16="http://schemas.microsoft.com/office/drawing/2014/main" id="{0E92B808-2161-5C26-F472-B4F8347F7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068E9-72D0-CA45-0B06-89ACE5CD1211}"/>
              </a:ext>
            </a:extLst>
          </p:cNvPr>
          <p:cNvSpPr>
            <a:spLocks noGrp="1"/>
          </p:cNvSpPr>
          <p:nvPr>
            <p:ph type="sldNum" sz="quarter" idx="12"/>
          </p:nvPr>
        </p:nvSpPr>
        <p:spPr/>
        <p:txBody>
          <a:bodyPr/>
          <a:lstStyle/>
          <a:p>
            <a:fld id="{D05E5F23-6C1B-4DFF-8401-96D6CD629D0E}" type="slidenum">
              <a:rPr lang="en-US" smtClean="0"/>
              <a:t>‹#›</a:t>
            </a:fld>
            <a:endParaRPr lang="en-US"/>
          </a:p>
        </p:txBody>
      </p:sp>
    </p:spTree>
    <p:extLst>
      <p:ext uri="{BB962C8B-B14F-4D97-AF65-F5344CB8AC3E}">
        <p14:creationId xmlns:p14="http://schemas.microsoft.com/office/powerpoint/2010/main" val="19890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5DB040-3278-43DA-989F-05D7D30461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2C04FA-02BD-394C-B980-4603EF8861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B6A56-A908-0BC2-5DCE-410F4406FADD}"/>
              </a:ext>
            </a:extLst>
          </p:cNvPr>
          <p:cNvSpPr>
            <a:spLocks noGrp="1"/>
          </p:cNvSpPr>
          <p:nvPr>
            <p:ph type="dt" sz="half" idx="10"/>
          </p:nvPr>
        </p:nvSpPr>
        <p:spPr/>
        <p:txBody>
          <a:bodyPr/>
          <a:lstStyle/>
          <a:p>
            <a:fld id="{6C55D464-2CA2-4A86-B58E-2E6A1A58F725}" type="datetimeFigureOut">
              <a:rPr lang="en-US" smtClean="0"/>
              <a:t>7/31/2024</a:t>
            </a:fld>
            <a:endParaRPr lang="en-US"/>
          </a:p>
        </p:txBody>
      </p:sp>
      <p:sp>
        <p:nvSpPr>
          <p:cNvPr id="5" name="Footer Placeholder 4">
            <a:extLst>
              <a:ext uri="{FF2B5EF4-FFF2-40B4-BE49-F238E27FC236}">
                <a16:creationId xmlns:a16="http://schemas.microsoft.com/office/drawing/2014/main" id="{26E27669-6925-A156-7A65-5E6F61AA3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F8488-0E5D-A004-8933-1A0F23FAD2DF}"/>
              </a:ext>
            </a:extLst>
          </p:cNvPr>
          <p:cNvSpPr>
            <a:spLocks noGrp="1"/>
          </p:cNvSpPr>
          <p:nvPr>
            <p:ph type="sldNum" sz="quarter" idx="12"/>
          </p:nvPr>
        </p:nvSpPr>
        <p:spPr/>
        <p:txBody>
          <a:bodyPr/>
          <a:lstStyle/>
          <a:p>
            <a:fld id="{D05E5F23-6C1B-4DFF-8401-96D6CD629D0E}" type="slidenum">
              <a:rPr lang="en-US" smtClean="0"/>
              <a:t>‹#›</a:t>
            </a:fld>
            <a:endParaRPr lang="en-US"/>
          </a:p>
        </p:txBody>
      </p:sp>
    </p:spTree>
    <p:extLst>
      <p:ext uri="{BB962C8B-B14F-4D97-AF65-F5344CB8AC3E}">
        <p14:creationId xmlns:p14="http://schemas.microsoft.com/office/powerpoint/2010/main" val="351769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830D-F91D-C73C-09F1-603740428BB4}"/>
              </a:ext>
            </a:extLst>
          </p:cNvPr>
          <p:cNvSpPr>
            <a:spLocks noGrp="1"/>
          </p:cNvSpPr>
          <p:nvPr>
            <p:ph type="title"/>
          </p:nvPr>
        </p:nvSpPr>
        <p:spPr>
          <a:no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0ABE7AD-6A30-2E51-865D-49F8D322F0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4CA94-AAAA-EE23-8FB3-4314445F5164}"/>
              </a:ext>
            </a:extLst>
          </p:cNvPr>
          <p:cNvSpPr>
            <a:spLocks noGrp="1"/>
          </p:cNvSpPr>
          <p:nvPr>
            <p:ph type="dt" sz="half" idx="10"/>
          </p:nvPr>
        </p:nvSpPr>
        <p:spPr/>
        <p:txBody>
          <a:bodyPr/>
          <a:lstStyle/>
          <a:p>
            <a:fld id="{6C55D464-2CA2-4A86-B58E-2E6A1A58F725}" type="datetimeFigureOut">
              <a:rPr lang="en-US" smtClean="0"/>
              <a:t>7/31/2024</a:t>
            </a:fld>
            <a:endParaRPr lang="en-US"/>
          </a:p>
        </p:txBody>
      </p:sp>
      <p:sp>
        <p:nvSpPr>
          <p:cNvPr id="5" name="Footer Placeholder 4">
            <a:extLst>
              <a:ext uri="{FF2B5EF4-FFF2-40B4-BE49-F238E27FC236}">
                <a16:creationId xmlns:a16="http://schemas.microsoft.com/office/drawing/2014/main" id="{B9057CB6-7474-85D4-BDAC-B73701BBD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2BB5A-F9B1-E018-1A62-FCB9B53F415E}"/>
              </a:ext>
            </a:extLst>
          </p:cNvPr>
          <p:cNvSpPr>
            <a:spLocks noGrp="1"/>
          </p:cNvSpPr>
          <p:nvPr>
            <p:ph type="sldNum" sz="quarter" idx="12"/>
          </p:nvPr>
        </p:nvSpPr>
        <p:spPr/>
        <p:txBody>
          <a:bodyPr/>
          <a:lstStyle/>
          <a:p>
            <a:fld id="{D05E5F23-6C1B-4DFF-8401-96D6CD629D0E}" type="slidenum">
              <a:rPr lang="en-US" smtClean="0"/>
              <a:t>‹#›</a:t>
            </a:fld>
            <a:endParaRPr lang="en-US"/>
          </a:p>
        </p:txBody>
      </p:sp>
    </p:spTree>
    <p:extLst>
      <p:ext uri="{BB962C8B-B14F-4D97-AF65-F5344CB8AC3E}">
        <p14:creationId xmlns:p14="http://schemas.microsoft.com/office/powerpoint/2010/main" val="44419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FFB4-A096-C317-B58A-60550F37D230}"/>
              </a:ext>
            </a:extLst>
          </p:cNvPr>
          <p:cNvSpPr>
            <a:spLocks noGrp="1"/>
          </p:cNvSpPr>
          <p:nvPr>
            <p:ph type="title"/>
          </p:nvPr>
        </p:nvSpPr>
        <p:spPr>
          <a:xfrm>
            <a:off x="4038600" y="0"/>
            <a:ext cx="8153400" cy="2852737"/>
          </a:xfrm>
          <a:noFill/>
        </p:spPr>
        <p:txBody>
          <a:bodyPr anchor="t"/>
          <a:lstStyle>
            <a:lvl1pPr algn="ctr">
              <a:defRPr sz="6000">
                <a:ln>
                  <a:solidFill>
                    <a:schemeClr val="tx1"/>
                  </a:solidFill>
                </a:ln>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DE09083-37A0-D1BB-9D5C-2E79EAA234B1}"/>
              </a:ext>
            </a:extLst>
          </p:cNvPr>
          <p:cNvSpPr>
            <a:spLocks noGrp="1"/>
          </p:cNvSpPr>
          <p:nvPr>
            <p:ph type="body" idx="1"/>
          </p:nvPr>
        </p:nvSpPr>
        <p:spPr>
          <a:xfrm>
            <a:off x="3260436" y="4451927"/>
            <a:ext cx="6188364" cy="1637723"/>
          </a:xfrm>
        </p:spPr>
        <p:txBody>
          <a:bodyPr/>
          <a:lstStyle>
            <a:lvl1pPr marL="0" indent="0">
              <a:buNone/>
              <a:defRPr sz="2400">
                <a:solidFill>
                  <a:schemeClr val="accent2">
                    <a:lumMod val="20000"/>
                    <a:lumOff val="8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1282CD1-77F0-35FC-02FB-01469C22A8E6}"/>
              </a:ext>
            </a:extLst>
          </p:cNvPr>
          <p:cNvSpPr>
            <a:spLocks noGrp="1"/>
          </p:cNvSpPr>
          <p:nvPr>
            <p:ph type="dt" sz="half" idx="10"/>
          </p:nvPr>
        </p:nvSpPr>
        <p:spPr/>
        <p:txBody>
          <a:bodyPr/>
          <a:lstStyle/>
          <a:p>
            <a:fld id="{6C55D464-2CA2-4A86-B58E-2E6A1A58F725}" type="datetimeFigureOut">
              <a:rPr lang="en-US" smtClean="0"/>
              <a:t>7/31/2024</a:t>
            </a:fld>
            <a:endParaRPr lang="en-US"/>
          </a:p>
        </p:txBody>
      </p:sp>
      <p:sp>
        <p:nvSpPr>
          <p:cNvPr id="5" name="Footer Placeholder 4">
            <a:extLst>
              <a:ext uri="{FF2B5EF4-FFF2-40B4-BE49-F238E27FC236}">
                <a16:creationId xmlns:a16="http://schemas.microsoft.com/office/drawing/2014/main" id="{087BBC03-FDCF-611B-113A-62D4BDFAC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08888-8638-2B3C-7D1A-FFA088BF136D}"/>
              </a:ext>
            </a:extLst>
          </p:cNvPr>
          <p:cNvSpPr>
            <a:spLocks noGrp="1"/>
          </p:cNvSpPr>
          <p:nvPr>
            <p:ph type="sldNum" sz="quarter" idx="12"/>
          </p:nvPr>
        </p:nvSpPr>
        <p:spPr/>
        <p:txBody>
          <a:bodyPr/>
          <a:lstStyle/>
          <a:p>
            <a:fld id="{D05E5F23-6C1B-4DFF-8401-96D6CD629D0E}" type="slidenum">
              <a:rPr lang="en-US" smtClean="0"/>
              <a:t>‹#›</a:t>
            </a:fld>
            <a:endParaRPr lang="en-US"/>
          </a:p>
        </p:txBody>
      </p:sp>
    </p:spTree>
    <p:extLst>
      <p:ext uri="{BB962C8B-B14F-4D97-AF65-F5344CB8AC3E}">
        <p14:creationId xmlns:p14="http://schemas.microsoft.com/office/powerpoint/2010/main" val="186741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5E27-A2AB-2F6D-3D8A-F00A93119861}"/>
              </a:ext>
            </a:extLst>
          </p:cNvPr>
          <p:cNvSpPr>
            <a:spLocks noGrp="1"/>
          </p:cNvSpPr>
          <p:nvPr>
            <p:ph type="title"/>
          </p:nvPr>
        </p:nvSpPr>
        <p:spPr>
          <a:no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E4944ED-3AEE-FFFA-0903-3050E90EF4F8}"/>
              </a:ext>
            </a:extLst>
          </p:cNvPr>
          <p:cNvSpPr>
            <a:spLocks noGrp="1"/>
          </p:cNvSpPr>
          <p:nvPr>
            <p:ph sz="half" idx="1"/>
          </p:nvPr>
        </p:nvSpPr>
        <p:spPr>
          <a:xfrm>
            <a:off x="0" y="1325563"/>
            <a:ext cx="6019800" cy="51673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5916F63-E04B-14FB-1E96-5EFCA63980BA}"/>
              </a:ext>
            </a:extLst>
          </p:cNvPr>
          <p:cNvSpPr>
            <a:spLocks noGrp="1"/>
          </p:cNvSpPr>
          <p:nvPr>
            <p:ph sz="half" idx="2"/>
          </p:nvPr>
        </p:nvSpPr>
        <p:spPr>
          <a:xfrm>
            <a:off x="6172200" y="1325563"/>
            <a:ext cx="6019800" cy="51673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FC0199E-D2FE-27F7-4464-C6C4E24CB5EB}"/>
              </a:ext>
            </a:extLst>
          </p:cNvPr>
          <p:cNvSpPr>
            <a:spLocks noGrp="1"/>
          </p:cNvSpPr>
          <p:nvPr>
            <p:ph type="dt" sz="half" idx="10"/>
          </p:nvPr>
        </p:nvSpPr>
        <p:spPr/>
        <p:txBody>
          <a:bodyPr/>
          <a:lstStyle/>
          <a:p>
            <a:fld id="{6C55D464-2CA2-4A86-B58E-2E6A1A58F725}" type="datetimeFigureOut">
              <a:rPr lang="en-US" smtClean="0"/>
              <a:t>7/31/2024</a:t>
            </a:fld>
            <a:endParaRPr lang="en-US"/>
          </a:p>
        </p:txBody>
      </p:sp>
      <p:sp>
        <p:nvSpPr>
          <p:cNvPr id="6" name="Footer Placeholder 5">
            <a:extLst>
              <a:ext uri="{FF2B5EF4-FFF2-40B4-BE49-F238E27FC236}">
                <a16:creationId xmlns:a16="http://schemas.microsoft.com/office/drawing/2014/main" id="{EE4B6DF3-9143-EB27-3657-60DA322E1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6C298-16BA-46B8-B9E9-0E7EC8F3C474}"/>
              </a:ext>
            </a:extLst>
          </p:cNvPr>
          <p:cNvSpPr>
            <a:spLocks noGrp="1"/>
          </p:cNvSpPr>
          <p:nvPr>
            <p:ph type="sldNum" sz="quarter" idx="12"/>
          </p:nvPr>
        </p:nvSpPr>
        <p:spPr/>
        <p:txBody>
          <a:bodyPr/>
          <a:lstStyle/>
          <a:p>
            <a:fld id="{D05E5F23-6C1B-4DFF-8401-96D6CD629D0E}" type="slidenum">
              <a:rPr lang="en-US" smtClean="0"/>
              <a:t>‹#›</a:t>
            </a:fld>
            <a:endParaRPr lang="en-US"/>
          </a:p>
        </p:txBody>
      </p:sp>
    </p:spTree>
    <p:extLst>
      <p:ext uri="{BB962C8B-B14F-4D97-AF65-F5344CB8AC3E}">
        <p14:creationId xmlns:p14="http://schemas.microsoft.com/office/powerpoint/2010/main" val="159437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5A36-4AF1-D52D-FA9E-4E327152471B}"/>
              </a:ext>
            </a:extLst>
          </p:cNvPr>
          <p:cNvSpPr>
            <a:spLocks noGrp="1"/>
          </p:cNvSpPr>
          <p:nvPr>
            <p:ph type="title"/>
          </p:nvPr>
        </p:nvSpPr>
        <p:spPr>
          <a:xfrm>
            <a:off x="0" y="5555"/>
            <a:ext cx="12192000" cy="1325563"/>
          </a:xfrm>
          <a:noFill/>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7397773-58E8-0E9C-AA50-68FBB46EC4AB}"/>
              </a:ext>
            </a:extLst>
          </p:cNvPr>
          <p:cNvSpPr>
            <a:spLocks noGrp="1"/>
          </p:cNvSpPr>
          <p:nvPr>
            <p:ph type="body" idx="1"/>
          </p:nvPr>
        </p:nvSpPr>
        <p:spPr>
          <a:xfrm>
            <a:off x="0" y="1331118"/>
            <a:ext cx="5997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5B041C0-305A-2937-8442-42AAA60FC9BE}"/>
              </a:ext>
            </a:extLst>
          </p:cNvPr>
          <p:cNvSpPr>
            <a:spLocks noGrp="1"/>
          </p:cNvSpPr>
          <p:nvPr>
            <p:ph sz="half" idx="2"/>
          </p:nvPr>
        </p:nvSpPr>
        <p:spPr>
          <a:xfrm>
            <a:off x="0" y="2155030"/>
            <a:ext cx="5997575" cy="43378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1B59EED-C17D-7090-5622-C14888804EFD}"/>
              </a:ext>
            </a:extLst>
          </p:cNvPr>
          <p:cNvSpPr>
            <a:spLocks noGrp="1"/>
          </p:cNvSpPr>
          <p:nvPr>
            <p:ph type="body" sz="quarter" idx="3"/>
          </p:nvPr>
        </p:nvSpPr>
        <p:spPr>
          <a:xfrm>
            <a:off x="6172200" y="1331118"/>
            <a:ext cx="6019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173433-ECB9-7547-DF3D-5270D437FD36}"/>
              </a:ext>
            </a:extLst>
          </p:cNvPr>
          <p:cNvSpPr>
            <a:spLocks noGrp="1"/>
          </p:cNvSpPr>
          <p:nvPr>
            <p:ph sz="quarter" idx="4"/>
          </p:nvPr>
        </p:nvSpPr>
        <p:spPr>
          <a:xfrm>
            <a:off x="6172200" y="2155030"/>
            <a:ext cx="6019800" cy="43378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BD68339-FA23-F3FD-BD83-1437B47463FE}"/>
              </a:ext>
            </a:extLst>
          </p:cNvPr>
          <p:cNvSpPr>
            <a:spLocks noGrp="1"/>
          </p:cNvSpPr>
          <p:nvPr>
            <p:ph type="dt" sz="half" idx="10"/>
          </p:nvPr>
        </p:nvSpPr>
        <p:spPr/>
        <p:txBody>
          <a:bodyPr/>
          <a:lstStyle/>
          <a:p>
            <a:fld id="{6C55D464-2CA2-4A86-B58E-2E6A1A58F725}" type="datetimeFigureOut">
              <a:rPr lang="en-US" smtClean="0"/>
              <a:t>7/31/2024</a:t>
            </a:fld>
            <a:endParaRPr lang="en-US"/>
          </a:p>
        </p:txBody>
      </p:sp>
      <p:sp>
        <p:nvSpPr>
          <p:cNvPr id="8" name="Footer Placeholder 7">
            <a:extLst>
              <a:ext uri="{FF2B5EF4-FFF2-40B4-BE49-F238E27FC236}">
                <a16:creationId xmlns:a16="http://schemas.microsoft.com/office/drawing/2014/main" id="{4C5E0FD3-48C6-E615-9F9A-3DB90597AD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07DA5D-18F2-11A1-165D-76BA4D24B1BF}"/>
              </a:ext>
            </a:extLst>
          </p:cNvPr>
          <p:cNvSpPr>
            <a:spLocks noGrp="1"/>
          </p:cNvSpPr>
          <p:nvPr>
            <p:ph type="sldNum" sz="quarter" idx="12"/>
          </p:nvPr>
        </p:nvSpPr>
        <p:spPr/>
        <p:txBody>
          <a:bodyPr/>
          <a:lstStyle/>
          <a:p>
            <a:fld id="{D05E5F23-6C1B-4DFF-8401-96D6CD629D0E}" type="slidenum">
              <a:rPr lang="en-US" smtClean="0"/>
              <a:t>‹#›</a:t>
            </a:fld>
            <a:endParaRPr lang="en-US"/>
          </a:p>
        </p:txBody>
      </p:sp>
    </p:spTree>
    <p:extLst>
      <p:ext uri="{BB962C8B-B14F-4D97-AF65-F5344CB8AC3E}">
        <p14:creationId xmlns:p14="http://schemas.microsoft.com/office/powerpoint/2010/main" val="112987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32F7-7664-44E1-5026-A3C84A848E4F}"/>
              </a:ext>
            </a:extLst>
          </p:cNvPr>
          <p:cNvSpPr>
            <a:spLocks noGrp="1"/>
          </p:cNvSpPr>
          <p:nvPr>
            <p:ph type="title"/>
          </p:nvPr>
        </p:nvSpPr>
        <p:spPr>
          <a:noFill/>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79582010-3B12-25F1-E0AD-0EA6662A1047}"/>
              </a:ext>
            </a:extLst>
          </p:cNvPr>
          <p:cNvSpPr>
            <a:spLocks noGrp="1"/>
          </p:cNvSpPr>
          <p:nvPr>
            <p:ph type="dt" sz="half" idx="10"/>
          </p:nvPr>
        </p:nvSpPr>
        <p:spPr/>
        <p:txBody>
          <a:bodyPr/>
          <a:lstStyle/>
          <a:p>
            <a:fld id="{6C55D464-2CA2-4A86-B58E-2E6A1A58F725}" type="datetimeFigureOut">
              <a:rPr lang="en-US" smtClean="0"/>
              <a:t>7/31/2024</a:t>
            </a:fld>
            <a:endParaRPr lang="en-US"/>
          </a:p>
        </p:txBody>
      </p:sp>
      <p:sp>
        <p:nvSpPr>
          <p:cNvPr id="4" name="Footer Placeholder 3">
            <a:extLst>
              <a:ext uri="{FF2B5EF4-FFF2-40B4-BE49-F238E27FC236}">
                <a16:creationId xmlns:a16="http://schemas.microsoft.com/office/drawing/2014/main" id="{1D35AB16-6BBD-50FC-8D66-1970AF4162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3D12F1-95E9-5820-DA78-D13C4075EBC0}"/>
              </a:ext>
            </a:extLst>
          </p:cNvPr>
          <p:cNvSpPr>
            <a:spLocks noGrp="1"/>
          </p:cNvSpPr>
          <p:nvPr>
            <p:ph type="sldNum" sz="quarter" idx="12"/>
          </p:nvPr>
        </p:nvSpPr>
        <p:spPr/>
        <p:txBody>
          <a:bodyPr/>
          <a:lstStyle/>
          <a:p>
            <a:fld id="{D05E5F23-6C1B-4DFF-8401-96D6CD629D0E}" type="slidenum">
              <a:rPr lang="en-US" smtClean="0"/>
              <a:t>‹#›</a:t>
            </a:fld>
            <a:endParaRPr lang="en-US"/>
          </a:p>
        </p:txBody>
      </p:sp>
    </p:spTree>
    <p:extLst>
      <p:ext uri="{BB962C8B-B14F-4D97-AF65-F5344CB8AC3E}">
        <p14:creationId xmlns:p14="http://schemas.microsoft.com/office/powerpoint/2010/main" val="271358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E0D5C-9C11-1033-7F5D-86A18C101E03}"/>
              </a:ext>
            </a:extLst>
          </p:cNvPr>
          <p:cNvSpPr>
            <a:spLocks noGrp="1"/>
          </p:cNvSpPr>
          <p:nvPr>
            <p:ph type="dt" sz="half" idx="10"/>
          </p:nvPr>
        </p:nvSpPr>
        <p:spPr/>
        <p:txBody>
          <a:bodyPr/>
          <a:lstStyle/>
          <a:p>
            <a:fld id="{6C55D464-2CA2-4A86-B58E-2E6A1A58F725}" type="datetimeFigureOut">
              <a:rPr lang="en-US" smtClean="0"/>
              <a:t>7/31/2024</a:t>
            </a:fld>
            <a:endParaRPr lang="en-US"/>
          </a:p>
        </p:txBody>
      </p:sp>
      <p:sp>
        <p:nvSpPr>
          <p:cNvPr id="3" name="Footer Placeholder 2">
            <a:extLst>
              <a:ext uri="{FF2B5EF4-FFF2-40B4-BE49-F238E27FC236}">
                <a16:creationId xmlns:a16="http://schemas.microsoft.com/office/drawing/2014/main" id="{1CF174B7-D9D3-BF11-CA92-9D8EACFF5E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E3C01A-E22E-92C8-FDDA-D3E01F0587A3}"/>
              </a:ext>
            </a:extLst>
          </p:cNvPr>
          <p:cNvSpPr>
            <a:spLocks noGrp="1"/>
          </p:cNvSpPr>
          <p:nvPr>
            <p:ph type="sldNum" sz="quarter" idx="12"/>
          </p:nvPr>
        </p:nvSpPr>
        <p:spPr/>
        <p:txBody>
          <a:bodyPr/>
          <a:lstStyle/>
          <a:p>
            <a:fld id="{D05E5F23-6C1B-4DFF-8401-96D6CD629D0E}" type="slidenum">
              <a:rPr lang="en-US" smtClean="0"/>
              <a:t>‹#›</a:t>
            </a:fld>
            <a:endParaRPr lang="en-US"/>
          </a:p>
        </p:txBody>
      </p:sp>
    </p:spTree>
    <p:extLst>
      <p:ext uri="{BB962C8B-B14F-4D97-AF65-F5344CB8AC3E}">
        <p14:creationId xmlns:p14="http://schemas.microsoft.com/office/powerpoint/2010/main" val="51376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B35F-77FE-0219-D085-C744C3051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1E0849-75E2-3A49-34E8-A14507465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1E057D-44E7-D25D-A64E-839280072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AA7A3-5B1A-0499-0CFF-8786E03CFB71}"/>
              </a:ext>
            </a:extLst>
          </p:cNvPr>
          <p:cNvSpPr>
            <a:spLocks noGrp="1"/>
          </p:cNvSpPr>
          <p:nvPr>
            <p:ph type="dt" sz="half" idx="10"/>
          </p:nvPr>
        </p:nvSpPr>
        <p:spPr/>
        <p:txBody>
          <a:bodyPr/>
          <a:lstStyle/>
          <a:p>
            <a:fld id="{6C55D464-2CA2-4A86-B58E-2E6A1A58F725}" type="datetimeFigureOut">
              <a:rPr lang="en-US" smtClean="0"/>
              <a:t>7/31/2024</a:t>
            </a:fld>
            <a:endParaRPr lang="en-US"/>
          </a:p>
        </p:txBody>
      </p:sp>
      <p:sp>
        <p:nvSpPr>
          <p:cNvPr id="6" name="Footer Placeholder 5">
            <a:extLst>
              <a:ext uri="{FF2B5EF4-FFF2-40B4-BE49-F238E27FC236}">
                <a16:creationId xmlns:a16="http://schemas.microsoft.com/office/drawing/2014/main" id="{A19B45E5-A0F3-D1E9-684A-5E9FE64D7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84DB5-9EC0-C247-DC34-67E73AC929C9}"/>
              </a:ext>
            </a:extLst>
          </p:cNvPr>
          <p:cNvSpPr>
            <a:spLocks noGrp="1"/>
          </p:cNvSpPr>
          <p:nvPr>
            <p:ph type="sldNum" sz="quarter" idx="12"/>
          </p:nvPr>
        </p:nvSpPr>
        <p:spPr/>
        <p:txBody>
          <a:bodyPr/>
          <a:lstStyle/>
          <a:p>
            <a:fld id="{D05E5F23-6C1B-4DFF-8401-96D6CD629D0E}" type="slidenum">
              <a:rPr lang="en-US" smtClean="0"/>
              <a:t>‹#›</a:t>
            </a:fld>
            <a:endParaRPr lang="en-US"/>
          </a:p>
        </p:txBody>
      </p:sp>
    </p:spTree>
    <p:extLst>
      <p:ext uri="{BB962C8B-B14F-4D97-AF65-F5344CB8AC3E}">
        <p14:creationId xmlns:p14="http://schemas.microsoft.com/office/powerpoint/2010/main" val="291814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B198-CA36-3F3D-99CB-265714B04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BFF314-B65C-A37F-51F4-BEA23CCCC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D2CB4C-E901-36D1-A877-88A70A074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6082E-787E-2080-A071-1B63DE18FC6E}"/>
              </a:ext>
            </a:extLst>
          </p:cNvPr>
          <p:cNvSpPr>
            <a:spLocks noGrp="1"/>
          </p:cNvSpPr>
          <p:nvPr>
            <p:ph type="dt" sz="half" idx="10"/>
          </p:nvPr>
        </p:nvSpPr>
        <p:spPr/>
        <p:txBody>
          <a:bodyPr/>
          <a:lstStyle/>
          <a:p>
            <a:fld id="{6C55D464-2CA2-4A86-B58E-2E6A1A58F725}" type="datetimeFigureOut">
              <a:rPr lang="en-US" smtClean="0"/>
              <a:t>7/31/2024</a:t>
            </a:fld>
            <a:endParaRPr lang="en-US"/>
          </a:p>
        </p:txBody>
      </p:sp>
      <p:sp>
        <p:nvSpPr>
          <p:cNvPr id="6" name="Footer Placeholder 5">
            <a:extLst>
              <a:ext uri="{FF2B5EF4-FFF2-40B4-BE49-F238E27FC236}">
                <a16:creationId xmlns:a16="http://schemas.microsoft.com/office/drawing/2014/main" id="{595967DF-F0C1-BD41-51E8-4EB3CAB90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EFD5C-F843-C7EC-786D-4E07BACB0CBF}"/>
              </a:ext>
            </a:extLst>
          </p:cNvPr>
          <p:cNvSpPr>
            <a:spLocks noGrp="1"/>
          </p:cNvSpPr>
          <p:nvPr>
            <p:ph type="sldNum" sz="quarter" idx="12"/>
          </p:nvPr>
        </p:nvSpPr>
        <p:spPr/>
        <p:txBody>
          <a:bodyPr/>
          <a:lstStyle/>
          <a:p>
            <a:fld id="{D05E5F23-6C1B-4DFF-8401-96D6CD629D0E}" type="slidenum">
              <a:rPr lang="en-US" smtClean="0"/>
              <a:t>‹#›</a:t>
            </a:fld>
            <a:endParaRPr lang="en-US"/>
          </a:p>
        </p:txBody>
      </p:sp>
    </p:spTree>
    <p:extLst>
      <p:ext uri="{BB962C8B-B14F-4D97-AF65-F5344CB8AC3E}">
        <p14:creationId xmlns:p14="http://schemas.microsoft.com/office/powerpoint/2010/main" val="67110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AC486C-6485-11B2-66CF-ED8F1A2D8AB1}"/>
              </a:ext>
            </a:extLst>
          </p:cNvPr>
          <p:cNvSpPr>
            <a:spLocks noGrp="1"/>
          </p:cNvSpPr>
          <p:nvPr>
            <p:ph type="title"/>
          </p:nvPr>
        </p:nvSpPr>
        <p:spPr>
          <a:xfrm>
            <a:off x="0" y="0"/>
            <a:ext cx="12192000" cy="132556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3A3D2DC-13A1-11AE-7F08-F62ABD0045EB}"/>
              </a:ext>
            </a:extLst>
          </p:cNvPr>
          <p:cNvSpPr>
            <a:spLocks noGrp="1"/>
          </p:cNvSpPr>
          <p:nvPr>
            <p:ph type="body" idx="1"/>
          </p:nvPr>
        </p:nvSpPr>
        <p:spPr>
          <a:xfrm>
            <a:off x="0" y="1325563"/>
            <a:ext cx="12192000" cy="51673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69DE4E-8EB5-047F-E316-81A2E9E506DE}"/>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55D464-2CA2-4A86-B58E-2E6A1A58F725}" type="datetimeFigureOut">
              <a:rPr lang="en-US" smtClean="0"/>
              <a:t>7/31/2024</a:t>
            </a:fld>
            <a:endParaRPr lang="en-US"/>
          </a:p>
        </p:txBody>
      </p:sp>
      <p:sp>
        <p:nvSpPr>
          <p:cNvPr id="5" name="Footer Placeholder 4">
            <a:extLst>
              <a:ext uri="{FF2B5EF4-FFF2-40B4-BE49-F238E27FC236}">
                <a16:creationId xmlns:a16="http://schemas.microsoft.com/office/drawing/2014/main" id="{03A2B959-0D32-A123-7AB1-6BA48E95C9D3}"/>
              </a:ext>
            </a:extLst>
          </p:cNvPr>
          <p:cNvSpPr>
            <a:spLocks noGrp="1"/>
          </p:cNvSpPr>
          <p:nvPr>
            <p:ph type="ftr" sz="quarter" idx="3"/>
          </p:nvPr>
        </p:nvSpPr>
        <p:spPr>
          <a:xfrm>
            <a:off x="4038600" y="6492873"/>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196B1EA-0E2F-AAEF-520E-49320845D05B}"/>
              </a:ext>
            </a:extLst>
          </p:cNvPr>
          <p:cNvSpPr>
            <a:spLocks noGrp="1"/>
          </p:cNvSpPr>
          <p:nvPr>
            <p:ph type="sldNum" sz="quarter" idx="4"/>
          </p:nvPr>
        </p:nvSpPr>
        <p:spPr>
          <a:xfrm>
            <a:off x="9448800" y="649287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5E5F23-6C1B-4DFF-8401-96D6CD629D0E}" type="slidenum">
              <a:rPr lang="en-US" smtClean="0"/>
              <a:t>‹#›</a:t>
            </a:fld>
            <a:endParaRPr lang="en-US"/>
          </a:p>
        </p:txBody>
      </p:sp>
    </p:spTree>
    <p:extLst>
      <p:ext uri="{BB962C8B-B14F-4D97-AF65-F5344CB8AC3E}">
        <p14:creationId xmlns:p14="http://schemas.microsoft.com/office/powerpoint/2010/main" val="2662950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openstax.org/details/books/phys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rwright@andrews.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77C7-073C-A4C2-85E0-776155CA9B59}"/>
              </a:ext>
            </a:extLst>
          </p:cNvPr>
          <p:cNvSpPr>
            <a:spLocks noGrp="1"/>
          </p:cNvSpPr>
          <p:nvPr>
            <p:ph type="ctrTitle"/>
          </p:nvPr>
        </p:nvSpPr>
        <p:spPr/>
        <p:txBody>
          <a:bodyPr/>
          <a:lstStyle/>
          <a:p>
            <a:r>
              <a:rPr lang="en-US" dirty="0"/>
              <a:t>Radioactivity, Fission, and Fusion</a:t>
            </a:r>
          </a:p>
        </p:txBody>
      </p:sp>
      <p:sp>
        <p:nvSpPr>
          <p:cNvPr id="3" name="Subtitle 2">
            <a:extLst>
              <a:ext uri="{FF2B5EF4-FFF2-40B4-BE49-F238E27FC236}">
                <a16:creationId xmlns:a16="http://schemas.microsoft.com/office/drawing/2014/main" id="{3B393686-0853-CA5B-94C0-42CAF6FCFA96}"/>
              </a:ext>
            </a:extLst>
          </p:cNvPr>
          <p:cNvSpPr>
            <a:spLocks noGrp="1"/>
          </p:cNvSpPr>
          <p:nvPr>
            <p:ph type="subTitle" idx="1"/>
          </p:nvPr>
        </p:nvSpPr>
        <p:spPr/>
        <p:txBody>
          <a:bodyPr/>
          <a:lstStyle/>
          <a:p>
            <a:r>
              <a:rPr lang="en-US" dirty="0"/>
              <a:t>High School Physics</a:t>
            </a:r>
          </a:p>
          <a:p>
            <a:r>
              <a:rPr lang="en-US" dirty="0"/>
              <a:t>Chapter 13</a:t>
            </a:r>
          </a:p>
        </p:txBody>
      </p:sp>
    </p:spTree>
    <p:extLst>
      <p:ext uri="{BB962C8B-B14F-4D97-AF65-F5344CB8AC3E}">
        <p14:creationId xmlns:p14="http://schemas.microsoft.com/office/powerpoint/2010/main" val="260734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8FA6-6AE0-C400-EDB5-36161AE6D95C}"/>
              </a:ext>
            </a:extLst>
          </p:cNvPr>
          <p:cNvSpPr>
            <a:spLocks noGrp="1"/>
          </p:cNvSpPr>
          <p:nvPr>
            <p:ph type="title"/>
          </p:nvPr>
        </p:nvSpPr>
        <p:spPr/>
        <p:txBody>
          <a:bodyPr/>
          <a:lstStyle/>
          <a:p>
            <a:r>
              <a:rPr lang="en-US" dirty="0"/>
              <a:t>13-01 Radioactivity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29408E-93F7-51BD-9F8C-E41714767690}"/>
                  </a:ext>
                </a:extLst>
              </p:cNvPr>
              <p:cNvSpPr>
                <a:spLocks noGrp="1"/>
              </p:cNvSpPr>
              <p:nvPr>
                <p:ph sz="half" idx="1"/>
              </p:nvPr>
            </p:nvSpPr>
            <p:spPr/>
            <p:txBody>
              <a:bodyPr/>
              <a:lstStyle/>
              <a:p>
                <a:r>
                  <a:rPr lang="en-US" dirty="0"/>
                  <a:t>Types of radioactivity</a:t>
                </a:r>
              </a:p>
              <a:p>
                <a:pPr lvl="1"/>
                <a:r>
                  <a:rPr lang="en-US" dirty="0"/>
                  <a:t>Alpha Decay (α)</a:t>
                </a:r>
              </a:p>
              <a:p>
                <a:pPr lvl="2"/>
                <a:r>
                  <a:rPr lang="en-US" dirty="0"/>
                  <a:t>Most common decay type</a:t>
                </a:r>
              </a:p>
              <a:p>
                <a:pPr lvl="2"/>
                <a:r>
                  <a:rPr lang="en-US" dirty="0"/>
                  <a:t>Happens when too many protons in nucleus</a:t>
                </a:r>
              </a:p>
              <a:p>
                <a:pPr lvl="2"/>
                <a:r>
                  <a:rPr lang="en-US" dirty="0"/>
                  <a:t>Nucleus ejects 2 protons and 2 neutrons (Helium nucleus)</a:t>
                </a:r>
              </a:p>
              <a:p>
                <a:pPr lvl="2"/>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𝑍</m:t>
                        </m:r>
                      </m:sub>
                      <m:sup>
                        <m:r>
                          <a:rPr lang="en-US" b="0" i="1" smtClean="0">
                            <a:latin typeface="Cambria Math" panose="02040503050406030204" pitchFamily="18" charset="0"/>
                          </a:rPr>
                          <m:t>𝐴</m:t>
                        </m:r>
                      </m:sup>
                      <m:e>
                        <m:r>
                          <a:rPr lang="en-US" b="0" i="1" smtClean="0">
                            <a:latin typeface="Cambria Math" panose="02040503050406030204" pitchFamily="18" charset="0"/>
                          </a:rPr>
                          <m:t>𝑋</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𝑍</m:t>
                        </m:r>
                        <m:r>
                          <a:rPr lang="en-US" b="0" i="1" smtClean="0">
                            <a:latin typeface="Cambria Math" panose="02040503050406030204" pitchFamily="18" charset="0"/>
                          </a:rPr>
                          <m:t>−2</m:t>
                        </m:r>
                      </m:sub>
                      <m:sup>
                        <m:r>
                          <a:rPr lang="en-US" b="0" i="1" smtClean="0">
                            <a:latin typeface="Cambria Math" panose="02040503050406030204" pitchFamily="18" charset="0"/>
                          </a:rPr>
                          <m:t>𝐴</m:t>
                        </m:r>
                        <m:r>
                          <a:rPr lang="en-US" b="0" i="1" smtClean="0">
                            <a:latin typeface="Cambria Math" panose="02040503050406030204" pitchFamily="18" charset="0"/>
                          </a:rPr>
                          <m:t>−4</m:t>
                        </m:r>
                      </m:sup>
                      <m:e>
                        <m:r>
                          <a:rPr lang="en-US" b="0" i="1" smtClean="0">
                            <a:latin typeface="Cambria Math" panose="02040503050406030204" pitchFamily="18" charset="0"/>
                          </a:rPr>
                          <m:t>𝑌</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2</m:t>
                        </m:r>
                      </m:sub>
                      <m:sup>
                        <m:r>
                          <a:rPr lang="en-US" b="0" i="1" smtClean="0">
                            <a:latin typeface="Cambria Math" panose="02040503050406030204" pitchFamily="18" charset="0"/>
                          </a:rPr>
                          <m:t>4</m:t>
                        </m:r>
                      </m:sup>
                      <m:e>
                        <m:r>
                          <m:rPr>
                            <m:sty m:val="p"/>
                          </m:rPr>
                          <a:rPr lang="en-US" b="0" i="0" smtClean="0">
                            <a:latin typeface="Cambria Math" panose="02040503050406030204" pitchFamily="18" charset="0"/>
                          </a:rPr>
                          <m:t>He</m:t>
                        </m:r>
                      </m:e>
                    </m:sPre>
                  </m:oMath>
                </a14:m>
                <a:endParaRPr lang="en-US" dirty="0"/>
              </a:p>
              <a:p>
                <a:pPr lvl="1"/>
                <a:endParaRPr lang="en-US" dirty="0"/>
              </a:p>
              <a:p>
                <a:pPr lvl="1"/>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92</m:t>
                        </m:r>
                      </m:sub>
                      <m:sup>
                        <m:r>
                          <a:rPr lang="en-US" b="0" i="1" smtClean="0">
                            <a:latin typeface="Cambria Math" panose="02040503050406030204" pitchFamily="18" charset="0"/>
                          </a:rPr>
                          <m:t>238</m:t>
                        </m:r>
                      </m:sup>
                      <m:e>
                        <m:r>
                          <m:rPr>
                            <m:sty m:val="p"/>
                          </m:rPr>
                          <a:rPr lang="en-US" b="0" i="0" smtClean="0">
                            <a:latin typeface="Cambria Math" panose="02040503050406030204" pitchFamily="18" charset="0"/>
                          </a:rPr>
                          <m:t>U</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90</m:t>
                        </m:r>
                      </m:sub>
                      <m:sup>
                        <m:r>
                          <a:rPr lang="en-US" b="0" i="1" smtClean="0">
                            <a:latin typeface="Cambria Math" panose="02040503050406030204" pitchFamily="18" charset="0"/>
                          </a:rPr>
                          <m:t>234</m:t>
                        </m:r>
                      </m:sup>
                      <m:e>
                        <m:r>
                          <m:rPr>
                            <m:sty m:val="p"/>
                          </m:rPr>
                          <a:rPr lang="en-US" b="0" i="0" smtClean="0">
                            <a:latin typeface="Cambria Math" panose="02040503050406030204" pitchFamily="18" charset="0"/>
                          </a:rPr>
                          <m:t>Th</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2</m:t>
                        </m:r>
                      </m:sub>
                      <m:sup>
                        <m:r>
                          <a:rPr lang="en-US" b="0" i="1" smtClean="0">
                            <a:latin typeface="Cambria Math" panose="02040503050406030204" pitchFamily="18" charset="0"/>
                          </a:rPr>
                          <m:t>4</m:t>
                        </m:r>
                      </m:sup>
                      <m:e>
                        <m:r>
                          <m:rPr>
                            <m:sty m:val="p"/>
                          </m:rPr>
                          <a:rPr lang="en-US" b="0" i="0" smtClean="0">
                            <a:latin typeface="Cambria Math" panose="02040503050406030204" pitchFamily="18" charset="0"/>
                          </a:rPr>
                          <m:t>He</m:t>
                        </m:r>
                      </m:e>
                    </m:sPre>
                  </m:oMath>
                </a14:m>
                <a:endParaRPr lang="en-US" dirty="0"/>
              </a:p>
            </p:txBody>
          </p:sp>
        </mc:Choice>
        <mc:Fallback xmlns="">
          <p:sp>
            <p:nvSpPr>
              <p:cNvPr id="3" name="Content Placeholder 2">
                <a:extLst>
                  <a:ext uri="{FF2B5EF4-FFF2-40B4-BE49-F238E27FC236}">
                    <a16:creationId xmlns:a16="http://schemas.microsoft.com/office/drawing/2014/main" id="{EE29408E-93F7-51BD-9F8C-E41714767690}"/>
                  </a:ext>
                </a:extLst>
              </p:cNvPr>
              <p:cNvSpPr>
                <a:spLocks noGrp="1" noRot="1" noChangeAspect="1" noMove="1" noResize="1" noEditPoints="1" noAdjustHandles="1" noChangeArrowheads="1" noChangeShapeType="1" noTextEdit="1"/>
              </p:cNvSpPr>
              <p:nvPr>
                <p:ph sz="half" idx="1"/>
              </p:nvPr>
            </p:nvSpPr>
            <p:spPr>
              <a:blipFill>
                <a:blip r:embed="rId2"/>
                <a:stretch>
                  <a:fillRect l="-1822" t="-2005" r="-2126"/>
                </a:stretch>
              </a:blipFill>
            </p:spPr>
            <p:txBody>
              <a:bodyPr/>
              <a:lstStyle/>
              <a:p>
                <a:r>
                  <a:rPr lang="en-US">
                    <a:noFill/>
                  </a:rPr>
                  <a:t> </a:t>
                </a:r>
              </a:p>
            </p:txBody>
          </p:sp>
        </mc:Fallback>
      </mc:AlternateContent>
      <p:pic>
        <p:nvPicPr>
          <p:cNvPr id="5" name="Google Shape;178;p26" descr="The figure shows alpha decay of a nucleus (with several spherical protons and neutrons), resulting in release of an alpha particle, i.e. two protons and two neutrons.">
            <a:extLst>
              <a:ext uri="{FF2B5EF4-FFF2-40B4-BE49-F238E27FC236}">
                <a16:creationId xmlns:a16="http://schemas.microsoft.com/office/drawing/2014/main" id="{504CF873-048C-1640-3A00-145D719D8261}"/>
              </a:ext>
            </a:extLst>
          </p:cNvPr>
          <p:cNvPicPr preferRelativeResize="0">
            <a:picLocks noGrp="1"/>
          </p:cNvPicPr>
          <p:nvPr>
            <p:ph sz="half" idx="2"/>
          </p:nvPr>
        </p:nvPicPr>
        <p:blipFill rotWithShape="1">
          <a:blip r:embed="rId3">
            <a:alphaModFix/>
          </a:blip>
          <a:srcRect l="-2216" r="-2719"/>
          <a:stretch/>
        </p:blipFill>
        <p:spPr>
          <a:xfrm>
            <a:off x="6448926" y="2037347"/>
            <a:ext cx="5627480" cy="3495089"/>
          </a:xfrm>
          <a:prstGeom prst="rect">
            <a:avLst/>
          </a:prstGeom>
          <a:noFill/>
          <a:ln>
            <a:noFill/>
          </a:ln>
        </p:spPr>
      </p:pic>
    </p:spTree>
    <p:extLst>
      <p:ext uri="{BB962C8B-B14F-4D97-AF65-F5344CB8AC3E}">
        <p14:creationId xmlns:p14="http://schemas.microsoft.com/office/powerpoint/2010/main" val="7972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CBD5-A402-1F45-5CF3-A25D6EA613E4}"/>
              </a:ext>
            </a:extLst>
          </p:cNvPr>
          <p:cNvSpPr>
            <a:spLocks noGrp="1"/>
          </p:cNvSpPr>
          <p:nvPr>
            <p:ph type="title"/>
          </p:nvPr>
        </p:nvSpPr>
        <p:spPr/>
        <p:txBody>
          <a:bodyPr/>
          <a:lstStyle/>
          <a:p>
            <a:r>
              <a:rPr lang="en-US" dirty="0"/>
              <a:t>13-01 Radioactivity</a:t>
            </a:r>
          </a:p>
        </p:txBody>
      </p:sp>
      <p:sp>
        <p:nvSpPr>
          <p:cNvPr id="3" name="Content Placeholder 2">
            <a:extLst>
              <a:ext uri="{FF2B5EF4-FFF2-40B4-BE49-F238E27FC236}">
                <a16:creationId xmlns:a16="http://schemas.microsoft.com/office/drawing/2014/main" id="{EC8C97F6-172D-FE13-0AAC-0AD435FA1FED}"/>
              </a:ext>
            </a:extLst>
          </p:cNvPr>
          <p:cNvSpPr>
            <a:spLocks noGrp="1"/>
          </p:cNvSpPr>
          <p:nvPr>
            <p:ph idx="1"/>
          </p:nvPr>
        </p:nvSpPr>
        <p:spPr/>
        <p:txBody>
          <a:bodyPr/>
          <a:lstStyle/>
          <a:p>
            <a:r>
              <a:rPr lang="en-US" dirty="0"/>
              <a:t>Notes about α-decay</a:t>
            </a:r>
          </a:p>
          <a:p>
            <a:pPr lvl="1"/>
            <a:r>
              <a:rPr lang="en-US" dirty="0"/>
              <a:t>During α-decay, the atomic number changes and one element changes into another</a:t>
            </a:r>
          </a:p>
          <a:p>
            <a:pPr lvl="1"/>
            <a:r>
              <a:rPr lang="en-US" dirty="0"/>
              <a:t>The α-particle quickly gains two electrons and becomes a stable helium atom</a:t>
            </a:r>
          </a:p>
          <a:p>
            <a:pPr lvl="2"/>
            <a:r>
              <a:rPr lang="en-US" dirty="0"/>
              <a:t>source of all helium on earth</a:t>
            </a:r>
          </a:p>
          <a:p>
            <a:pPr lvl="1"/>
            <a:r>
              <a:rPr lang="en-US" dirty="0"/>
              <a:t>The total number of particles stays the same</a:t>
            </a:r>
          </a:p>
          <a:p>
            <a:pPr lvl="2"/>
            <a:r>
              <a:rPr lang="en-US" dirty="0"/>
              <a:t>Law of Conservation of Mass and Energy</a:t>
            </a:r>
          </a:p>
          <a:p>
            <a:pPr lvl="3"/>
            <a:r>
              <a:rPr lang="en-US" dirty="0"/>
              <a:t>Any change in mass is converted to energy by </a:t>
            </a:r>
            <a:r>
              <a:rPr lang="en-US" i="1" dirty="0"/>
              <a:t>E</a:t>
            </a:r>
            <a:r>
              <a:rPr lang="en-US" dirty="0"/>
              <a:t> = </a:t>
            </a:r>
            <a:r>
              <a:rPr lang="en-US" i="1" dirty="0"/>
              <a:t>mc</a:t>
            </a:r>
            <a:r>
              <a:rPr lang="en-US" baseline="30000" dirty="0"/>
              <a:t>2</a:t>
            </a:r>
            <a:endParaRPr lang="en-US" dirty="0"/>
          </a:p>
          <a:p>
            <a:pPr lvl="2"/>
            <a:r>
              <a:rPr lang="en-US" dirty="0"/>
              <a:t>Law of Conservation of Charge</a:t>
            </a:r>
          </a:p>
          <a:p>
            <a:pPr lvl="1"/>
            <a:endParaRPr lang="en-US" dirty="0"/>
          </a:p>
        </p:txBody>
      </p:sp>
    </p:spTree>
    <p:extLst>
      <p:ext uri="{BB962C8B-B14F-4D97-AF65-F5344CB8AC3E}">
        <p14:creationId xmlns:p14="http://schemas.microsoft.com/office/powerpoint/2010/main" val="5462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2286-D346-B9CD-D74C-3C72AE66B45E}"/>
              </a:ext>
            </a:extLst>
          </p:cNvPr>
          <p:cNvSpPr>
            <a:spLocks noGrp="1"/>
          </p:cNvSpPr>
          <p:nvPr>
            <p:ph type="title"/>
          </p:nvPr>
        </p:nvSpPr>
        <p:spPr/>
        <p:txBody>
          <a:bodyPr/>
          <a:lstStyle/>
          <a:p>
            <a:r>
              <a:rPr lang="en-US" dirty="0"/>
              <a:t>13-01 Radioactivity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5A2422-AE08-CD37-166C-AC8AF15CEFB0}"/>
                  </a:ext>
                </a:extLst>
              </p:cNvPr>
              <p:cNvSpPr>
                <a:spLocks noGrp="1"/>
              </p:cNvSpPr>
              <p:nvPr>
                <p:ph sz="half" idx="1"/>
              </p:nvPr>
            </p:nvSpPr>
            <p:spPr/>
            <p:txBody>
              <a:bodyPr/>
              <a:lstStyle/>
              <a:p>
                <a:r>
                  <a:rPr lang="en-US" dirty="0"/>
                  <a:t>Beta decay (β)</a:t>
                </a:r>
              </a:p>
              <a:p>
                <a:pPr lvl="1"/>
                <a:r>
                  <a:rPr lang="en-US" dirty="0"/>
                  <a:t>Imbalance of protons and neutrons</a:t>
                </a:r>
              </a:p>
              <a:p>
                <a:pPr lvl="1"/>
                <a:r>
                  <a:rPr lang="en-US" dirty="0"/>
                  <a:t>A neutron changes into a proton and electron or vice versa</a:t>
                </a:r>
              </a:p>
              <a:p>
                <a:pPr lvl="1"/>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𝑍</m:t>
                        </m:r>
                      </m:sub>
                      <m:sup>
                        <m:r>
                          <a:rPr lang="en-US" b="0" i="1" smtClean="0">
                            <a:latin typeface="Cambria Math" panose="02040503050406030204" pitchFamily="18" charset="0"/>
                          </a:rPr>
                          <m:t>𝐴</m:t>
                        </m:r>
                      </m:sup>
                      <m:e>
                        <m:r>
                          <a:rPr lang="en-US" b="0" i="1" smtClean="0">
                            <a:latin typeface="Cambria Math" panose="02040503050406030204" pitchFamily="18" charset="0"/>
                          </a:rPr>
                          <m:t>𝑋</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𝑍</m:t>
                        </m:r>
                        <m:r>
                          <a:rPr lang="en-US" b="0" i="1" smtClean="0">
                            <a:latin typeface="Cambria Math" panose="02040503050406030204" pitchFamily="18" charset="0"/>
                          </a:rPr>
                          <m:t>+1</m:t>
                        </m:r>
                      </m:sub>
                      <m:sup>
                        <m:r>
                          <a:rPr lang="en-US" b="0" i="1" smtClean="0">
                            <a:latin typeface="Cambria Math" panose="02040503050406030204" pitchFamily="18" charset="0"/>
                          </a:rPr>
                          <m:t>𝐴</m:t>
                        </m:r>
                      </m:sup>
                      <m:e>
                        <m:r>
                          <a:rPr lang="en-US" b="0" i="1" smtClean="0">
                            <a:latin typeface="Cambria Math" panose="02040503050406030204" pitchFamily="18" charset="0"/>
                          </a:rPr>
                          <m:t>𝑌</m:t>
                        </m:r>
                      </m:e>
                    </m:sPre>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𝜈</m:t>
                    </m:r>
                  </m:oMath>
                </a14:m>
                <a:endParaRPr lang="en-US" b="0" dirty="0">
                  <a:ea typeface="Cambria Math" panose="02040503050406030204" pitchFamily="18" charset="0"/>
                </a:endParaRPr>
              </a:p>
              <a:p>
                <a:pPr lvl="2"/>
                <a:r>
                  <a:rPr lang="en-US" i="1" dirty="0"/>
                  <a:t>e</a:t>
                </a:r>
                <a:r>
                  <a:rPr lang="en-US" dirty="0"/>
                  <a:t> is electron</a:t>
                </a:r>
              </a:p>
              <a:p>
                <a:pPr lvl="2"/>
                <a:r>
                  <a:rPr lang="en-US" i="1" dirty="0"/>
                  <a:t>ν</a:t>
                </a:r>
                <a:r>
                  <a:rPr lang="en-US" dirty="0"/>
                  <a:t> is neutrino</a:t>
                </a:r>
              </a:p>
              <a:p>
                <a:pPr lvl="2"/>
                <a:endParaRPr lang="en-US" i="1" dirty="0"/>
              </a:p>
              <a:p>
                <a:pPr lvl="1"/>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6</m:t>
                        </m:r>
                      </m:sub>
                      <m:sup>
                        <m:r>
                          <a:rPr lang="en-US" b="0" i="1" smtClean="0">
                            <a:latin typeface="Cambria Math" panose="02040503050406030204" pitchFamily="18" charset="0"/>
                          </a:rPr>
                          <m:t>14</m:t>
                        </m:r>
                      </m:sup>
                      <m:e>
                        <m:r>
                          <a:rPr lang="en-US" b="0" i="1" smtClean="0">
                            <a:latin typeface="Cambria Math" panose="02040503050406030204" pitchFamily="18" charset="0"/>
                          </a:rPr>
                          <m:t>𝐶</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7</m:t>
                        </m:r>
                      </m:sub>
                      <m:sup>
                        <m:r>
                          <a:rPr lang="en-US" b="0" i="1" smtClean="0">
                            <a:latin typeface="Cambria Math" panose="02040503050406030204" pitchFamily="18" charset="0"/>
                          </a:rPr>
                          <m:t>14</m:t>
                        </m:r>
                      </m:sup>
                      <m:e>
                        <m:r>
                          <a:rPr lang="en-US" b="0" i="1" smtClean="0">
                            <a:latin typeface="Cambria Math" panose="02040503050406030204" pitchFamily="18" charset="0"/>
                          </a:rPr>
                          <m:t>𝑁</m:t>
                        </m:r>
                      </m:e>
                    </m:sPre>
                    <m:r>
                      <a:rPr lang="en-US" b="0" i="1" smtClean="0">
                        <a:latin typeface="Cambria Math" panose="02040503050406030204" pitchFamily="18" charset="0"/>
                      </a:rPr>
                      <m:t>+</m:t>
                    </m:r>
                    <m:r>
                      <a:rPr lang="en-US" b="0" i="1" smtClean="0">
                        <a:latin typeface="Cambria Math" panose="02040503050406030204" pitchFamily="18" charset="0"/>
                      </a:rPr>
                      <m:t>𝜈</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oMath>
                </a14:m>
                <a:endParaRPr lang="en-US" i="1" dirty="0"/>
              </a:p>
            </p:txBody>
          </p:sp>
        </mc:Choice>
        <mc:Fallback xmlns="">
          <p:sp>
            <p:nvSpPr>
              <p:cNvPr id="3" name="Content Placeholder 2">
                <a:extLst>
                  <a:ext uri="{FF2B5EF4-FFF2-40B4-BE49-F238E27FC236}">
                    <a16:creationId xmlns:a16="http://schemas.microsoft.com/office/drawing/2014/main" id="{2B5A2422-AE08-CD37-166C-AC8AF15CEFB0}"/>
                  </a:ext>
                </a:extLst>
              </p:cNvPr>
              <p:cNvSpPr>
                <a:spLocks noGrp="1" noRot="1" noChangeAspect="1" noMove="1" noResize="1" noEditPoints="1" noAdjustHandles="1" noChangeArrowheads="1" noChangeShapeType="1" noTextEdit="1"/>
              </p:cNvSpPr>
              <p:nvPr>
                <p:ph sz="half" idx="1"/>
              </p:nvPr>
            </p:nvSpPr>
            <p:spPr>
              <a:blipFill>
                <a:blip r:embed="rId3"/>
                <a:stretch>
                  <a:fillRect l="-1822" t="-2005"/>
                </a:stretch>
              </a:blipFill>
            </p:spPr>
            <p:txBody>
              <a:bodyPr/>
              <a:lstStyle/>
              <a:p>
                <a:r>
                  <a:rPr lang="en-US">
                    <a:noFill/>
                  </a:rPr>
                  <a:t> </a:t>
                </a:r>
              </a:p>
            </p:txBody>
          </p:sp>
        </mc:Fallback>
      </mc:AlternateContent>
      <p:pic>
        <p:nvPicPr>
          <p:cNvPr id="5" name="Google Shape;185;p27" descr="The figure shows beta decay of a nucleus (with several spherical protons and neutrons), resulting in splitting of a neutron intro three particles, namely proton, electron and neutrino.">
            <a:extLst>
              <a:ext uri="{FF2B5EF4-FFF2-40B4-BE49-F238E27FC236}">
                <a16:creationId xmlns:a16="http://schemas.microsoft.com/office/drawing/2014/main" id="{6C7276B0-ABC1-FC31-2A3B-A06CE2C99815}"/>
              </a:ext>
            </a:extLst>
          </p:cNvPr>
          <p:cNvPicPr preferRelativeResize="0">
            <a:picLocks noGrp="1"/>
          </p:cNvPicPr>
          <p:nvPr>
            <p:ph sz="half" idx="2"/>
          </p:nvPr>
        </p:nvPicPr>
        <p:blipFill rotWithShape="1">
          <a:blip r:embed="rId4">
            <a:alphaModFix/>
          </a:blip>
          <a:srcRect l="-404" r="-2081"/>
          <a:stretch/>
        </p:blipFill>
        <p:spPr>
          <a:xfrm>
            <a:off x="6699154" y="2326105"/>
            <a:ext cx="5148452" cy="3254458"/>
          </a:xfrm>
          <a:prstGeom prst="rect">
            <a:avLst/>
          </a:prstGeom>
          <a:noFill/>
          <a:ln>
            <a:noFill/>
          </a:ln>
        </p:spPr>
      </p:pic>
    </p:spTree>
    <p:extLst>
      <p:ext uri="{BB962C8B-B14F-4D97-AF65-F5344CB8AC3E}">
        <p14:creationId xmlns:p14="http://schemas.microsoft.com/office/powerpoint/2010/main" val="259540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ACDE-4508-C72B-962D-BDEFDBA60284}"/>
              </a:ext>
            </a:extLst>
          </p:cNvPr>
          <p:cNvSpPr>
            <a:spLocks noGrp="1"/>
          </p:cNvSpPr>
          <p:nvPr>
            <p:ph type="title"/>
          </p:nvPr>
        </p:nvSpPr>
        <p:spPr/>
        <p:txBody>
          <a:bodyPr/>
          <a:lstStyle/>
          <a:p>
            <a:r>
              <a:rPr lang="en-US" dirty="0"/>
              <a:t>13-01 Radioactivity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A4960D-6531-581E-46DC-1BB85C38462D}"/>
                  </a:ext>
                </a:extLst>
              </p:cNvPr>
              <p:cNvSpPr>
                <a:spLocks noGrp="1"/>
              </p:cNvSpPr>
              <p:nvPr>
                <p:ph sz="half" idx="1"/>
              </p:nvPr>
            </p:nvSpPr>
            <p:spPr/>
            <p:txBody>
              <a:bodyPr/>
              <a:lstStyle/>
              <a:p>
                <a:r>
                  <a:rPr lang="en-US" dirty="0"/>
                  <a:t>Gamma decay (</a:t>
                </a:r>
                <a:r>
                  <a:rPr lang="el-GR" dirty="0"/>
                  <a:t>γ</a:t>
                </a:r>
                <a:r>
                  <a:rPr lang="en-US" dirty="0"/>
                  <a:t>)</a:t>
                </a:r>
              </a:p>
              <a:p>
                <a:pPr lvl="1"/>
                <a:r>
                  <a:rPr lang="en-US" dirty="0"/>
                  <a:t>Occurs when nucleus drops from excited state to ground state releasing energy as a photon</a:t>
                </a:r>
              </a:p>
              <a:p>
                <a:pPr lvl="1"/>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𝑍</m:t>
                        </m:r>
                      </m:sub>
                      <m:sup>
                        <m:r>
                          <a:rPr lang="en-US" b="0" i="1" smtClean="0">
                            <a:latin typeface="Cambria Math" panose="02040503050406030204" pitchFamily="18" charset="0"/>
                          </a:rPr>
                          <m:t>𝐴</m:t>
                        </m:r>
                      </m:sup>
                      <m:e>
                        <m:r>
                          <a:rPr lang="en-US" b="0" i="1" smtClean="0">
                            <a:latin typeface="Cambria Math" panose="02040503050406030204" pitchFamily="18" charset="0"/>
                          </a:rPr>
                          <m:t>𝑋</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𝑍</m:t>
                        </m:r>
                      </m:sub>
                      <m:sup>
                        <m:r>
                          <a:rPr lang="en-US" b="0" i="1" smtClean="0">
                            <a:latin typeface="Cambria Math" panose="02040503050406030204" pitchFamily="18" charset="0"/>
                          </a:rPr>
                          <m:t>𝐴</m:t>
                        </m:r>
                      </m:sup>
                      <m:e>
                        <m:r>
                          <a:rPr lang="en-US" b="0" i="1" smtClean="0">
                            <a:latin typeface="Cambria Math" panose="02040503050406030204" pitchFamily="18" charset="0"/>
                          </a:rPr>
                          <m:t>𝑋</m:t>
                        </m:r>
                      </m:e>
                    </m:sPre>
                    <m:r>
                      <a:rPr lang="en-US" b="0" i="1" smtClean="0">
                        <a:latin typeface="Cambria Math" panose="02040503050406030204" pitchFamily="18" charset="0"/>
                      </a:rPr>
                      <m:t>+</m:t>
                    </m:r>
                    <m:r>
                      <a:rPr lang="en-US" b="0" i="1" smtClean="0">
                        <a:latin typeface="Cambria Math" panose="02040503050406030204" pitchFamily="18" charset="0"/>
                      </a:rPr>
                      <m:t>𝛾</m:t>
                    </m:r>
                  </m:oMath>
                </a14:m>
                <a:endParaRPr lang="en-US" b="0" dirty="0"/>
              </a:p>
              <a:p>
                <a:pPr lvl="1"/>
                <a:endParaRPr lang="en-US" dirty="0"/>
              </a:p>
              <a:p>
                <a:pPr lvl="1"/>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56</m:t>
                        </m:r>
                      </m:sub>
                      <m:sup>
                        <m:r>
                          <a:rPr lang="en-US" b="0" i="1" smtClean="0">
                            <a:latin typeface="Cambria Math" panose="02040503050406030204" pitchFamily="18" charset="0"/>
                          </a:rPr>
                          <m:t>137</m:t>
                        </m:r>
                      </m:sup>
                      <m:e>
                        <m:r>
                          <a:rPr lang="en-US" b="0" i="1" smtClean="0">
                            <a:latin typeface="Cambria Math" panose="02040503050406030204" pitchFamily="18" charset="0"/>
                          </a:rPr>
                          <m:t>𝐵𝑎</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56</m:t>
                        </m:r>
                      </m:sub>
                      <m:sup>
                        <m:r>
                          <a:rPr lang="en-US" b="0" i="1" smtClean="0">
                            <a:latin typeface="Cambria Math" panose="02040503050406030204" pitchFamily="18" charset="0"/>
                          </a:rPr>
                          <m:t>137</m:t>
                        </m:r>
                      </m:sup>
                      <m:e>
                        <m:r>
                          <a:rPr lang="en-US" b="0" i="1" smtClean="0">
                            <a:latin typeface="Cambria Math" panose="02040503050406030204" pitchFamily="18" charset="0"/>
                          </a:rPr>
                          <m:t>𝐵𝑎</m:t>
                        </m:r>
                      </m:e>
                    </m:sPre>
                    <m:r>
                      <a:rPr lang="en-US" b="0" i="1" smtClean="0">
                        <a:latin typeface="Cambria Math" panose="02040503050406030204" pitchFamily="18" charset="0"/>
                      </a:rPr>
                      <m:t>+</m:t>
                    </m:r>
                    <m:r>
                      <a:rPr lang="en-US" b="0" i="1" smtClean="0">
                        <a:latin typeface="Cambria Math" panose="02040503050406030204" pitchFamily="18" charset="0"/>
                      </a:rPr>
                      <m:t>𝛾</m:t>
                    </m:r>
                  </m:oMath>
                </a14:m>
                <a:endParaRPr lang="en-US" dirty="0"/>
              </a:p>
            </p:txBody>
          </p:sp>
        </mc:Choice>
        <mc:Fallback xmlns="">
          <p:sp>
            <p:nvSpPr>
              <p:cNvPr id="3" name="Content Placeholder 2">
                <a:extLst>
                  <a:ext uri="{FF2B5EF4-FFF2-40B4-BE49-F238E27FC236}">
                    <a16:creationId xmlns:a16="http://schemas.microsoft.com/office/drawing/2014/main" id="{17A4960D-6531-581E-46DC-1BB85C38462D}"/>
                  </a:ext>
                </a:extLst>
              </p:cNvPr>
              <p:cNvSpPr>
                <a:spLocks noGrp="1" noRot="1" noChangeAspect="1" noMove="1" noResize="1" noEditPoints="1" noAdjustHandles="1" noChangeArrowheads="1" noChangeShapeType="1" noTextEdit="1"/>
              </p:cNvSpPr>
              <p:nvPr>
                <p:ph sz="half" idx="1"/>
              </p:nvPr>
            </p:nvSpPr>
            <p:spPr>
              <a:blipFill>
                <a:blip r:embed="rId2"/>
                <a:stretch>
                  <a:fillRect l="-1822" t="-2005" r="-405"/>
                </a:stretch>
              </a:blipFill>
            </p:spPr>
            <p:txBody>
              <a:bodyPr/>
              <a:lstStyle/>
              <a:p>
                <a:r>
                  <a:rPr lang="en-US">
                    <a:noFill/>
                  </a:rPr>
                  <a:t> </a:t>
                </a:r>
              </a:p>
            </p:txBody>
          </p:sp>
        </mc:Fallback>
      </mc:AlternateContent>
      <p:pic>
        <p:nvPicPr>
          <p:cNvPr id="5" name="Google Shape;192;p28" descr="The figure shows gamma decay of a nucleus (with several spherical protons and neutrons), resulting in release of a gamma ray.">
            <a:extLst>
              <a:ext uri="{FF2B5EF4-FFF2-40B4-BE49-F238E27FC236}">
                <a16:creationId xmlns:a16="http://schemas.microsoft.com/office/drawing/2014/main" id="{621E0076-B3B4-1A49-E4D7-1793DB6DC915}"/>
              </a:ext>
            </a:extLst>
          </p:cNvPr>
          <p:cNvPicPr preferRelativeResize="0">
            <a:picLocks noGrp="1"/>
          </p:cNvPicPr>
          <p:nvPr>
            <p:ph sz="half" idx="2"/>
          </p:nvPr>
        </p:nvPicPr>
        <p:blipFill rotWithShape="1">
          <a:blip r:embed="rId3">
            <a:alphaModFix/>
          </a:blip>
          <a:srcRect l="-567" r="-2388"/>
          <a:stretch/>
        </p:blipFill>
        <p:spPr>
          <a:xfrm>
            <a:off x="6649818" y="1625860"/>
            <a:ext cx="5269466" cy="4438056"/>
          </a:xfrm>
          <a:prstGeom prst="rect">
            <a:avLst/>
          </a:prstGeom>
          <a:noFill/>
          <a:ln>
            <a:noFill/>
          </a:ln>
        </p:spPr>
      </p:pic>
    </p:spTree>
    <p:extLst>
      <p:ext uri="{BB962C8B-B14F-4D97-AF65-F5344CB8AC3E}">
        <p14:creationId xmlns:p14="http://schemas.microsoft.com/office/powerpoint/2010/main" val="313299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F23EF-675B-CEB9-0EA2-83B7FB55CC54}"/>
              </a:ext>
            </a:extLst>
          </p:cNvPr>
          <p:cNvSpPr>
            <a:spLocks noGrp="1"/>
          </p:cNvSpPr>
          <p:nvPr>
            <p:ph type="title"/>
          </p:nvPr>
        </p:nvSpPr>
        <p:spPr/>
        <p:txBody>
          <a:bodyPr/>
          <a:lstStyle/>
          <a:p>
            <a:r>
              <a:rPr lang="en-US" dirty="0"/>
              <a:t>13-01 Radioactivity</a:t>
            </a:r>
          </a:p>
        </p:txBody>
      </p:sp>
      <p:sp>
        <p:nvSpPr>
          <p:cNvPr id="3" name="Content Placeholder 2">
            <a:extLst>
              <a:ext uri="{FF2B5EF4-FFF2-40B4-BE49-F238E27FC236}">
                <a16:creationId xmlns:a16="http://schemas.microsoft.com/office/drawing/2014/main" id="{8F1D9F80-EEF7-7B11-9BBC-5F5F05BFA00C}"/>
              </a:ext>
            </a:extLst>
          </p:cNvPr>
          <p:cNvSpPr>
            <a:spLocks noGrp="1"/>
          </p:cNvSpPr>
          <p:nvPr>
            <p:ph idx="1"/>
          </p:nvPr>
        </p:nvSpPr>
        <p:spPr>
          <a:xfrm>
            <a:off x="0" y="1325562"/>
            <a:ext cx="12192000" cy="5532437"/>
          </a:xfrm>
        </p:spPr>
        <p:txBody>
          <a:bodyPr>
            <a:normAutofit/>
          </a:bodyPr>
          <a:lstStyle/>
          <a:p>
            <a:r>
              <a:rPr lang="en-US" dirty="0"/>
              <a:t>α-particles are massive (4 u) and have +2 charge, so they quickly interact with matter and can be stopped quickly</a:t>
            </a:r>
          </a:p>
          <a:p>
            <a:pPr lvl="1"/>
            <a:r>
              <a:rPr lang="en-US" dirty="0"/>
              <a:t>Sheet of paper, </a:t>
            </a:r>
          </a:p>
          <a:p>
            <a:pPr lvl="1"/>
            <a:r>
              <a:rPr lang="en-US" dirty="0"/>
              <a:t>few cm of air, </a:t>
            </a:r>
          </a:p>
          <a:p>
            <a:pPr lvl="1"/>
            <a:r>
              <a:rPr lang="en-US" dirty="0"/>
              <a:t>fraction of mm of tissue</a:t>
            </a:r>
          </a:p>
          <a:p>
            <a:r>
              <a:rPr lang="en-US" dirty="0"/>
              <a:t>β-particles are smaller (mass of </a:t>
            </a:r>
            <a:r>
              <a:rPr lang="en-US" i="1" dirty="0"/>
              <a:t>e</a:t>
            </a:r>
            <a:r>
              <a:rPr lang="en-US" dirty="0"/>
              <a:t>) and −1 charge, so they penetrate farther</a:t>
            </a:r>
          </a:p>
          <a:p>
            <a:pPr lvl="1"/>
            <a:r>
              <a:rPr lang="en-US" dirty="0"/>
              <a:t>Thin aluminum plate, </a:t>
            </a:r>
          </a:p>
          <a:p>
            <a:pPr lvl="1"/>
            <a:r>
              <a:rPr lang="en-US" dirty="0"/>
              <a:t>tens of cm of tissue</a:t>
            </a:r>
          </a:p>
          <a:p>
            <a:r>
              <a:rPr lang="en-US" dirty="0"/>
              <a:t>γ-particles have no mass or charge and barely interact with matter, so they penetrate very far</a:t>
            </a:r>
          </a:p>
          <a:p>
            <a:pPr lvl="1"/>
            <a:r>
              <a:rPr lang="en-US" dirty="0"/>
              <a:t>Several cm of lead, </a:t>
            </a:r>
          </a:p>
          <a:p>
            <a:pPr lvl="1"/>
            <a:r>
              <a:rPr lang="en-US" dirty="0"/>
              <a:t>meters of concrete</a:t>
            </a:r>
          </a:p>
        </p:txBody>
      </p:sp>
    </p:spTree>
    <p:extLst>
      <p:ext uri="{BB962C8B-B14F-4D97-AF65-F5344CB8AC3E}">
        <p14:creationId xmlns:p14="http://schemas.microsoft.com/office/powerpoint/2010/main" val="10813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6BF266-AC26-EB6E-DCB0-64026DCBDA29}"/>
              </a:ext>
            </a:extLst>
          </p:cNvPr>
          <p:cNvSpPr>
            <a:spLocks noGrp="1"/>
          </p:cNvSpPr>
          <p:nvPr>
            <p:ph type="title"/>
          </p:nvPr>
        </p:nvSpPr>
        <p:spPr/>
        <p:txBody>
          <a:bodyPr/>
          <a:lstStyle/>
          <a:p>
            <a:r>
              <a:rPr lang="en-US" dirty="0"/>
              <a:t>13-01 Radioactivity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E1952E-8AEF-DF75-5AF4-461EE1E3BD22}"/>
                  </a:ext>
                </a:extLst>
              </p:cNvPr>
              <p:cNvSpPr>
                <a:spLocks noGrp="1"/>
              </p:cNvSpPr>
              <p:nvPr>
                <p:ph idx="1"/>
              </p:nvPr>
            </p:nvSpPr>
            <p:spPr/>
            <p:txBody>
              <a:bodyPr/>
              <a:lstStyle/>
              <a:p>
                <a:r>
                  <a:rPr lang="en-US" dirty="0"/>
                  <a:t>Write the complete decay equation in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𝑍</m:t>
                        </m:r>
                      </m:sub>
                      <m:sup>
                        <m:r>
                          <a:rPr lang="en-US" b="0" i="1" smtClean="0">
                            <a:latin typeface="Cambria Math" panose="02040503050406030204" pitchFamily="18" charset="0"/>
                          </a:rPr>
                          <m:t>𝐴</m:t>
                        </m:r>
                      </m:sup>
                      <m:e>
                        <m:r>
                          <a:rPr lang="en-US" b="0" i="1" smtClean="0">
                            <a:latin typeface="Cambria Math" panose="02040503050406030204" pitchFamily="18" charset="0"/>
                          </a:rPr>
                          <m:t>𝑋</m:t>
                        </m:r>
                      </m:e>
                    </m:sPre>
                  </m:oMath>
                </a14:m>
                <a:r>
                  <a:rPr lang="en-US" dirty="0"/>
                  <a:t> notation for beta decay producing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28</m:t>
                        </m:r>
                      </m:sub>
                      <m:sup>
                        <m:r>
                          <a:rPr lang="en-US" b="0" i="1" smtClean="0">
                            <a:latin typeface="Cambria Math" panose="02040503050406030204" pitchFamily="18" charset="0"/>
                          </a:rPr>
                          <m:t>60</m:t>
                        </m:r>
                      </m:sup>
                      <m:e>
                        <m:r>
                          <m:rPr>
                            <m:sty m:val="p"/>
                          </m:rPr>
                          <a:rPr lang="en-US" b="0" i="0" smtClean="0">
                            <a:latin typeface="Cambria Math" panose="02040503050406030204" pitchFamily="18" charset="0"/>
                          </a:rPr>
                          <m:t>Ni</m:t>
                        </m:r>
                      </m:e>
                    </m:sPre>
                  </m:oMath>
                </a14:m>
                <a:r>
                  <a:rPr lang="en-US" dirty="0"/>
                  <a:t>. Refer to the periodic table for values of </a:t>
                </a:r>
                <a:r>
                  <a:rPr lang="en-US" i="1" dirty="0"/>
                  <a:t>Z</a:t>
                </a:r>
                <a:r>
                  <a:rPr lang="en-US" dirty="0"/>
                  <a:t>.</a:t>
                </a:r>
              </a:p>
            </p:txBody>
          </p:sp>
        </mc:Choice>
        <mc:Fallback xmlns="">
          <p:sp>
            <p:nvSpPr>
              <p:cNvPr id="3" name="Content Placeholder 2">
                <a:extLst>
                  <a:ext uri="{FF2B5EF4-FFF2-40B4-BE49-F238E27FC236}">
                    <a16:creationId xmlns:a16="http://schemas.microsoft.com/office/drawing/2014/main" id="{2DE1952E-8AEF-DF75-5AF4-461EE1E3BD22}"/>
                  </a:ext>
                </a:extLst>
              </p:cNvPr>
              <p:cNvSpPr>
                <a:spLocks noGrp="1" noRot="1" noChangeAspect="1" noMove="1" noResize="1" noEditPoints="1" noAdjustHandles="1" noChangeArrowheads="1" noChangeShapeType="1" noTextEdit="1"/>
              </p:cNvSpPr>
              <p:nvPr>
                <p:ph idx="1"/>
              </p:nvPr>
            </p:nvSpPr>
            <p:spPr>
              <a:blipFill>
                <a:blip r:embed="rId3"/>
                <a:stretch>
                  <a:fillRect l="-900" t="-1887"/>
                </a:stretch>
              </a:blipFill>
            </p:spPr>
            <p:txBody>
              <a:bodyPr/>
              <a:lstStyle/>
              <a:p>
                <a:r>
                  <a:rPr lang="en-US">
                    <a:noFill/>
                  </a:rPr>
                  <a:t> </a:t>
                </a:r>
              </a:p>
            </p:txBody>
          </p:sp>
        </mc:Fallback>
      </mc:AlternateContent>
    </p:spTree>
    <p:extLst>
      <p:ext uri="{BB962C8B-B14F-4D97-AF65-F5344CB8AC3E}">
        <p14:creationId xmlns:p14="http://schemas.microsoft.com/office/powerpoint/2010/main" val="311791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5122-8678-CB00-0267-1EA482C703CC}"/>
              </a:ext>
            </a:extLst>
          </p:cNvPr>
          <p:cNvSpPr>
            <a:spLocks noGrp="1"/>
          </p:cNvSpPr>
          <p:nvPr>
            <p:ph type="title"/>
          </p:nvPr>
        </p:nvSpPr>
        <p:spPr/>
        <p:txBody>
          <a:bodyPr/>
          <a:lstStyle/>
          <a:p>
            <a:r>
              <a:rPr lang="en-US" dirty="0"/>
              <a:t>13-01 Radioactivity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0BE9E5-3028-D790-BF68-F7AE0B685A43}"/>
                  </a:ext>
                </a:extLst>
              </p:cNvPr>
              <p:cNvSpPr>
                <a:spLocks noGrp="1"/>
              </p:cNvSpPr>
              <p:nvPr>
                <p:ph idx="1"/>
              </p:nvPr>
            </p:nvSpPr>
            <p:spPr/>
            <p:txBody>
              <a:bodyPr/>
              <a:lstStyle/>
              <a:p>
                <a:r>
                  <a:rPr lang="en-US" dirty="0"/>
                  <a:t>Find the energy emitted in the α decay of </a:t>
                </a:r>
                <a14:m>
                  <m:oMath xmlns:m="http://schemas.openxmlformats.org/officeDocument/2006/math">
                    <m:sPre>
                      <m:sPrePr>
                        <m:ctrlPr>
                          <a:rPr lang="en-US" i="1" smtClean="0">
                            <a:latin typeface="Cambria Math" panose="02040503050406030204" pitchFamily="18" charset="0"/>
                          </a:rPr>
                        </m:ctrlPr>
                      </m:sPrePr>
                      <m:sub/>
                      <m:sup>
                        <m:r>
                          <a:rPr lang="en-US" b="0" i="1" smtClean="0">
                            <a:latin typeface="Cambria Math" panose="02040503050406030204" pitchFamily="18" charset="0"/>
                          </a:rPr>
                          <m:t>226</m:t>
                        </m:r>
                      </m:sup>
                      <m:e>
                        <m:r>
                          <m:rPr>
                            <m:sty m:val="p"/>
                          </m:rPr>
                          <a:rPr lang="en-US" b="0" i="0" smtClean="0">
                            <a:latin typeface="Cambria Math" panose="02040503050406030204" pitchFamily="18" charset="0"/>
                          </a:rPr>
                          <m:t>Ra</m:t>
                        </m:r>
                      </m:e>
                    </m:sPre>
                  </m:oMath>
                </a14:m>
                <a:r>
                  <a:rPr lang="en-US" dirty="0"/>
                  <a:t>.</a:t>
                </a:r>
              </a:p>
            </p:txBody>
          </p:sp>
        </mc:Choice>
        <mc:Fallback xmlns="">
          <p:sp>
            <p:nvSpPr>
              <p:cNvPr id="3" name="Content Placeholder 2">
                <a:extLst>
                  <a:ext uri="{FF2B5EF4-FFF2-40B4-BE49-F238E27FC236}">
                    <a16:creationId xmlns:a16="http://schemas.microsoft.com/office/drawing/2014/main" id="{8C0BE9E5-3028-D790-BF68-F7AE0B685A43}"/>
                  </a:ext>
                </a:extLst>
              </p:cNvPr>
              <p:cNvSpPr>
                <a:spLocks noGrp="1" noRot="1" noChangeAspect="1" noMove="1" noResize="1" noEditPoints="1" noAdjustHandles="1" noChangeArrowheads="1" noChangeShapeType="1" noTextEdit="1"/>
              </p:cNvSpPr>
              <p:nvPr>
                <p:ph idx="1"/>
              </p:nvPr>
            </p:nvSpPr>
            <p:spPr>
              <a:blipFill>
                <a:blip r:embed="rId3"/>
                <a:stretch>
                  <a:fillRect l="-900" t="-1651"/>
                </a:stretch>
              </a:blipFill>
            </p:spPr>
            <p:txBody>
              <a:bodyPr/>
              <a:lstStyle/>
              <a:p>
                <a:r>
                  <a:rPr lang="en-US">
                    <a:noFill/>
                  </a:rPr>
                  <a:t> </a:t>
                </a:r>
              </a:p>
            </p:txBody>
          </p:sp>
        </mc:Fallback>
      </mc:AlternateContent>
    </p:spTree>
    <p:extLst>
      <p:ext uri="{BB962C8B-B14F-4D97-AF65-F5344CB8AC3E}">
        <p14:creationId xmlns:p14="http://schemas.microsoft.com/office/powerpoint/2010/main" val="137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13-01 Practice Work</a:t>
            </a:r>
          </a:p>
        </p:txBody>
      </p:sp>
      <p:sp>
        <p:nvSpPr>
          <p:cNvPr id="3" name="Content Placeholder 2"/>
          <p:cNvSpPr>
            <a:spLocks noGrp="1"/>
          </p:cNvSpPr>
          <p:nvPr>
            <p:ph idx="1"/>
          </p:nvPr>
        </p:nvSpPr>
        <p:spPr/>
        <p:txBody>
          <a:bodyPr>
            <a:normAutofit/>
          </a:bodyPr>
          <a:lstStyle/>
          <a:p>
            <a:r>
              <a:rPr lang="en-US" dirty="0"/>
              <a:t>Radioactivity can be harmful to your health, but solving problem is beneficial.</a:t>
            </a:r>
          </a:p>
          <a:p>
            <a:endParaRPr lang="en-US" dirty="0"/>
          </a:p>
          <a:p>
            <a:r>
              <a:rPr lang="en-US" dirty="0"/>
              <a:t>Read </a:t>
            </a:r>
          </a:p>
          <a:p>
            <a:pPr lvl="1"/>
            <a:r>
              <a:rPr lang="en-US" dirty="0"/>
              <a:t>OpenStax College Physics 2e 31.5</a:t>
            </a:r>
          </a:p>
          <a:p>
            <a:pPr lvl="1"/>
            <a:r>
              <a:rPr lang="en-US" dirty="0"/>
              <a:t>OR</a:t>
            </a:r>
          </a:p>
          <a:p>
            <a:pPr lvl="1"/>
            <a:r>
              <a:rPr lang="en-US" dirty="0"/>
              <a:t>OpenStax High School Physics 22.3</a:t>
            </a:r>
          </a:p>
        </p:txBody>
      </p:sp>
    </p:spTree>
    <p:extLst>
      <p:ext uri="{BB962C8B-B14F-4D97-AF65-F5344CB8AC3E}">
        <p14:creationId xmlns:p14="http://schemas.microsoft.com/office/powerpoint/2010/main" val="1787108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82B1-448C-A6EF-B25E-60FE283CBDE5}"/>
              </a:ext>
            </a:extLst>
          </p:cNvPr>
          <p:cNvSpPr>
            <a:spLocks noGrp="1"/>
          </p:cNvSpPr>
          <p:nvPr>
            <p:ph type="title"/>
          </p:nvPr>
        </p:nvSpPr>
        <p:spPr/>
        <p:txBody>
          <a:bodyPr/>
          <a:lstStyle/>
          <a:p>
            <a:r>
              <a:rPr lang="en-US" dirty="0"/>
              <a:t>13-02 Radiometric Dating</a:t>
            </a:r>
          </a:p>
        </p:txBody>
      </p:sp>
      <p:sp>
        <p:nvSpPr>
          <p:cNvPr id="3" name="Text Placeholder 2">
            <a:extLst>
              <a:ext uri="{FF2B5EF4-FFF2-40B4-BE49-F238E27FC236}">
                <a16:creationId xmlns:a16="http://schemas.microsoft.com/office/drawing/2014/main" id="{8A74CBEF-6CD3-93A4-B3EE-8ECCA3BD6D1A}"/>
              </a:ext>
            </a:extLst>
          </p:cNvPr>
          <p:cNvSpPr>
            <a:spLocks noGrp="1"/>
          </p:cNvSpPr>
          <p:nvPr>
            <p:ph type="body" idx="1"/>
          </p:nvPr>
        </p:nvSpPr>
        <p:spPr/>
        <p:txBody>
          <a:bodyPr>
            <a:normAutofit/>
          </a:bodyPr>
          <a:lstStyle/>
          <a:p>
            <a:r>
              <a:rPr lang="en-US" dirty="0"/>
              <a:t>In this lesson you will…</a:t>
            </a:r>
          </a:p>
          <a:p>
            <a:pPr marL="342900" indent="-342900">
              <a:buFont typeface="Arial" panose="020B0604020202020204" pitchFamily="34" charset="0"/>
              <a:buChar char="•"/>
            </a:pPr>
            <a:r>
              <a:rPr lang="en-US" dirty="0"/>
              <a:t>Understand half-life</a:t>
            </a:r>
          </a:p>
          <a:p>
            <a:pPr marL="342900" indent="-342900">
              <a:buFont typeface="Arial" panose="020B0604020202020204" pitchFamily="34" charset="0"/>
              <a:buChar char="•"/>
            </a:pPr>
            <a:r>
              <a:rPr lang="en-US" dirty="0"/>
              <a:t>Use radiometric dating</a:t>
            </a:r>
          </a:p>
          <a:p>
            <a:endParaRPr lang="en-US" dirty="0"/>
          </a:p>
        </p:txBody>
      </p:sp>
    </p:spTree>
    <p:extLst>
      <p:ext uri="{BB962C8B-B14F-4D97-AF65-F5344CB8AC3E}">
        <p14:creationId xmlns:p14="http://schemas.microsoft.com/office/powerpoint/2010/main" val="2232189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6883-198E-75EC-9C9D-4EE8A4159F0C}"/>
              </a:ext>
            </a:extLst>
          </p:cNvPr>
          <p:cNvSpPr>
            <a:spLocks noGrp="1"/>
          </p:cNvSpPr>
          <p:nvPr>
            <p:ph type="title"/>
          </p:nvPr>
        </p:nvSpPr>
        <p:spPr/>
        <p:txBody>
          <a:bodyPr/>
          <a:lstStyle/>
          <a:p>
            <a:r>
              <a:rPr lang="en-US" dirty="0"/>
              <a:t>13-02 Radiometric Dating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C5B3DA-C6DE-95E6-4249-DFCFDB1F941A}"/>
                  </a:ext>
                </a:extLst>
              </p:cNvPr>
              <p:cNvSpPr>
                <a:spLocks noGrp="1"/>
              </p:cNvSpPr>
              <p:nvPr>
                <p:ph sz="half" idx="1"/>
              </p:nvPr>
            </p:nvSpPr>
            <p:spPr>
              <a:xfrm>
                <a:off x="0" y="1325563"/>
                <a:ext cx="7282544" cy="5167310"/>
              </a:xfrm>
            </p:spPr>
            <p:txBody>
              <a:bodyPr/>
              <a:lstStyle/>
              <a:p>
                <a:r>
                  <a:rPr lang="en-US" dirty="0"/>
                  <a:t>Half-Life</a:t>
                </a:r>
              </a:p>
              <a:p>
                <a:pPr lvl="1"/>
                <a:r>
                  <a:rPr lang="en-US" dirty="0"/>
                  <a:t>Measures rate of radioactive decay</a:t>
                </a:r>
              </a:p>
              <a:p>
                <a:pPr lvl="1"/>
                <a:r>
                  <a:rPr lang="en-US" dirty="0"/>
                  <a:t>One half-life is time it takes for ½ of the nuclei to decay</a:t>
                </a:r>
              </a:p>
              <a:p>
                <a:pPr lvl="1"/>
                <a:r>
                  <a:rPr lang="en-US" dirty="0"/>
                  <a:t>Assumed to be constant for each isotope</a:t>
                </a:r>
              </a:p>
              <a:p>
                <a:pPr lvl="1"/>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𝑡</m:t>
                        </m:r>
                      </m:sup>
                    </m:sSup>
                  </m:oMath>
                </a14:m>
                <a:endParaRPr lang="en-US" dirty="0"/>
              </a:p>
              <a:p>
                <a:pPr lvl="1"/>
                <a:r>
                  <a:rPr lang="en-US" dirty="0"/>
                  <a:t>Where </a:t>
                </a:r>
                <a:r>
                  <a:rPr lang="en-US" i="1" dirty="0"/>
                  <a:t>N</a:t>
                </a:r>
                <a:r>
                  <a:rPr lang="en-US" dirty="0"/>
                  <a:t> is number of nuclei at time </a:t>
                </a:r>
                <a:r>
                  <a:rPr lang="en-US" i="1" dirty="0"/>
                  <a:t>t, N</a:t>
                </a:r>
                <a:r>
                  <a:rPr lang="en-US" baseline="-25000" dirty="0"/>
                  <a:t>0</a:t>
                </a:r>
                <a:r>
                  <a:rPr lang="en-US" dirty="0"/>
                  <a:t> is # of nuclei at time 0, λ is the decay constant</a:t>
                </a:r>
              </a:p>
              <a:p>
                <a:pPr lvl="2"/>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func>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b>
                        </m:sSub>
                      </m:den>
                    </m:f>
                  </m:oMath>
                </a14:m>
                <a:endParaRPr lang="en-US" dirty="0"/>
              </a:p>
            </p:txBody>
          </p:sp>
        </mc:Choice>
        <mc:Fallback xmlns="">
          <p:sp>
            <p:nvSpPr>
              <p:cNvPr id="3" name="Content Placeholder 2">
                <a:extLst>
                  <a:ext uri="{FF2B5EF4-FFF2-40B4-BE49-F238E27FC236}">
                    <a16:creationId xmlns:a16="http://schemas.microsoft.com/office/drawing/2014/main" id="{AEC5B3DA-C6DE-95E6-4249-DFCFDB1F941A}"/>
                  </a:ext>
                </a:extLst>
              </p:cNvPr>
              <p:cNvSpPr>
                <a:spLocks noGrp="1" noRot="1" noChangeAspect="1" noMove="1" noResize="1" noEditPoints="1" noAdjustHandles="1" noChangeArrowheads="1" noChangeShapeType="1" noTextEdit="1"/>
              </p:cNvSpPr>
              <p:nvPr>
                <p:ph sz="half" idx="1"/>
              </p:nvPr>
            </p:nvSpPr>
            <p:spPr>
              <a:xfrm>
                <a:off x="0" y="1325563"/>
                <a:ext cx="7282544" cy="5167310"/>
              </a:xfrm>
              <a:blipFill>
                <a:blip r:embed="rId2"/>
                <a:stretch>
                  <a:fillRect l="-1506" t="-2005"/>
                </a:stretch>
              </a:blipFill>
            </p:spPr>
            <p:txBody>
              <a:bodyPr/>
              <a:lstStyle/>
              <a:p>
                <a:r>
                  <a:rPr lang="en-US">
                    <a:noFill/>
                  </a:rPr>
                  <a:t> </a:t>
                </a:r>
              </a:p>
            </p:txBody>
          </p:sp>
        </mc:Fallback>
      </mc:AlternateContent>
      <p:pic>
        <p:nvPicPr>
          <p:cNvPr id="5" name="Google Shape;227;p33" descr="The figure shows a graph and table with the readings. The exponential decay graph shows number of nuclides on the y axis and time (in half-lives) on the x-axis. The graph starts from 1000 at t=0 and decreases to half after every half-life. The range on the x-axis is from 0 to 10 half-lives.">
            <a:extLst>
              <a:ext uri="{FF2B5EF4-FFF2-40B4-BE49-F238E27FC236}">
                <a16:creationId xmlns:a16="http://schemas.microsoft.com/office/drawing/2014/main" id="{DAE0B25C-3597-AF1B-F17B-7C70935DC5A7}"/>
              </a:ext>
            </a:extLst>
          </p:cNvPr>
          <p:cNvPicPr preferRelativeResize="0">
            <a:picLocks noGrp="1"/>
          </p:cNvPicPr>
          <p:nvPr>
            <p:ph sz="half" idx="2"/>
          </p:nvPr>
        </p:nvPicPr>
        <p:blipFill rotWithShape="1">
          <a:blip r:embed="rId3">
            <a:alphaModFix/>
          </a:blip>
          <a:srcRect l="-197" r="-3528"/>
          <a:stretch/>
        </p:blipFill>
        <p:spPr>
          <a:xfrm>
            <a:off x="7837714" y="2001200"/>
            <a:ext cx="3918858" cy="3778091"/>
          </a:xfrm>
          <a:prstGeom prst="rect">
            <a:avLst/>
          </a:prstGeom>
          <a:noFill/>
          <a:ln>
            <a:noFill/>
          </a:ln>
        </p:spPr>
      </p:pic>
    </p:spTree>
    <p:extLst>
      <p:ext uri="{BB962C8B-B14F-4D97-AF65-F5344CB8AC3E}">
        <p14:creationId xmlns:p14="http://schemas.microsoft.com/office/powerpoint/2010/main" val="68130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7" name="Content Placeholder 2"/>
          <p:cNvSpPr>
            <a:spLocks noGrp="1"/>
          </p:cNvSpPr>
          <p:nvPr>
            <p:ph idx="1"/>
          </p:nvPr>
        </p:nvSpPr>
        <p:spPr>
          <a:prstGeom prst="rect">
            <a:avLst/>
          </a:prstGeom>
        </p:spPr>
        <p:txBody>
          <a:bodyPr>
            <a:normAutofit/>
          </a:bodyPr>
          <a:lstStyle/>
          <a:p>
            <a:r>
              <a:rPr lang="en-US" sz="2667" dirty="0"/>
              <a:t>This Slideshow was developed to accompany the textbook</a:t>
            </a:r>
          </a:p>
          <a:p>
            <a:pPr lvl="1"/>
            <a:r>
              <a:rPr lang="en-US" sz="2667" i="1" dirty="0"/>
              <a:t>OpenStax High School Physics</a:t>
            </a:r>
          </a:p>
          <a:p>
            <a:pPr lvl="2"/>
            <a:r>
              <a:rPr lang="en-US" sz="2667" i="1" dirty="0"/>
              <a:t>Available for free at </a:t>
            </a:r>
            <a:r>
              <a:rPr lang="en-US" sz="2667" i="1" dirty="0">
                <a:hlinkClick r:id="rId3"/>
              </a:rPr>
              <a:t>https://openstax.org/details/books/physics</a:t>
            </a:r>
            <a:endParaRPr lang="en-US" i="1" dirty="0"/>
          </a:p>
          <a:p>
            <a:pPr lvl="2"/>
            <a:r>
              <a:rPr lang="en-US" sz="2667" i="1" dirty="0"/>
              <a:t>By Paul Peter </a:t>
            </a:r>
            <a:r>
              <a:rPr lang="en-US" sz="2667" i="1" dirty="0" err="1"/>
              <a:t>Urone</a:t>
            </a:r>
            <a:r>
              <a:rPr lang="en-US" sz="2667" i="1" dirty="0"/>
              <a:t> and Roger Hinrichs</a:t>
            </a:r>
          </a:p>
          <a:p>
            <a:pPr lvl="2"/>
            <a:r>
              <a:rPr lang="en-US" sz="2667" i="1" dirty="0"/>
              <a:t>2020 edition</a:t>
            </a:r>
          </a:p>
          <a:p>
            <a:r>
              <a:rPr lang="en-US" sz="2667" dirty="0"/>
              <a:t>Some examples and diagrams are taken from the </a:t>
            </a:r>
            <a:r>
              <a:rPr lang="en-US" sz="2667" i="1" dirty="0"/>
              <a:t>OpenStax College Physics, Physics, </a:t>
            </a:r>
            <a:r>
              <a:rPr lang="en-US" sz="2667" dirty="0"/>
              <a:t>and </a:t>
            </a:r>
            <a:r>
              <a:rPr lang="en-US" sz="2667" i="1" dirty="0" err="1"/>
              <a:t>Cutnell</a:t>
            </a:r>
            <a:r>
              <a:rPr lang="en-US" sz="2667" i="1" dirty="0"/>
              <a:t> &amp; Johnson Physics</a:t>
            </a:r>
            <a:r>
              <a:rPr lang="en-US" sz="2667" dirty="0"/>
              <a:t> 6</a:t>
            </a:r>
            <a:r>
              <a:rPr lang="en-US" sz="2667" baseline="30000" dirty="0"/>
              <a:t>th</a:t>
            </a:r>
            <a:r>
              <a:rPr lang="en-US" sz="2667" dirty="0"/>
              <a:t> ed.</a:t>
            </a:r>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10" eaLnBrk="0" fontAlgn="base" hangingPunct="0">
              <a:spcBef>
                <a:spcPct val="0"/>
              </a:spcBef>
              <a:spcAft>
                <a:spcPct val="0"/>
              </a:spcAft>
            </a:pPr>
            <a:r>
              <a:rPr lang="en-US" sz="2400" dirty="0">
                <a:solidFill>
                  <a:schemeClr val="tx1"/>
                </a:solidFill>
                <a:latin typeface="Comic Sans MS" pitchFamily="66" charset="0"/>
                <a:hlinkClick r:id="rId4"/>
              </a:rPr>
              <a:t>rwright@andrews.edu</a:t>
            </a:r>
            <a:r>
              <a:rPr lang="en-US" sz="2400" dirty="0">
                <a:solidFill>
                  <a:schemeClr val="tx1"/>
                </a:solidFill>
                <a:latin typeface="Comic Sans MS" pitchFamily="66" charset="0"/>
              </a:rPr>
              <a:t> </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66C131-6B3B-DD13-456F-9346359AEF92}"/>
              </a:ext>
            </a:extLst>
          </p:cNvPr>
          <p:cNvSpPr>
            <a:spLocks noGrp="1"/>
          </p:cNvSpPr>
          <p:nvPr>
            <p:ph type="title"/>
          </p:nvPr>
        </p:nvSpPr>
        <p:spPr/>
        <p:txBody>
          <a:bodyPr/>
          <a:lstStyle/>
          <a:p>
            <a:r>
              <a:rPr lang="en-US" dirty="0"/>
              <a:t>13-02 Radiometric Dating</a:t>
            </a:r>
          </a:p>
        </p:txBody>
      </p:sp>
      <p:sp>
        <p:nvSpPr>
          <p:cNvPr id="3" name="Content Placeholder 2">
            <a:extLst>
              <a:ext uri="{FF2B5EF4-FFF2-40B4-BE49-F238E27FC236}">
                <a16:creationId xmlns:a16="http://schemas.microsoft.com/office/drawing/2014/main" id="{90D6D1E4-B89B-2310-DF34-3968CFAD5C84}"/>
              </a:ext>
            </a:extLst>
          </p:cNvPr>
          <p:cNvSpPr>
            <a:spLocks noGrp="1"/>
          </p:cNvSpPr>
          <p:nvPr>
            <p:ph idx="1"/>
          </p:nvPr>
        </p:nvSpPr>
        <p:spPr/>
        <p:txBody>
          <a:bodyPr/>
          <a:lstStyle/>
          <a:p>
            <a:r>
              <a:rPr lang="en-US" dirty="0"/>
              <a:t>Radioactive Dating</a:t>
            </a:r>
          </a:p>
          <a:p>
            <a:pPr lvl="1"/>
            <a:r>
              <a:rPr lang="en-US" dirty="0"/>
              <a:t>Method used to date minerals</a:t>
            </a:r>
          </a:p>
          <a:p>
            <a:pPr lvl="1"/>
            <a:r>
              <a:rPr lang="en-US" dirty="0"/>
              <a:t>Assumptions</a:t>
            </a:r>
          </a:p>
          <a:p>
            <a:pPr lvl="2"/>
            <a:r>
              <a:rPr lang="en-US" dirty="0"/>
              <a:t>Amount of starting material known</a:t>
            </a:r>
          </a:p>
          <a:p>
            <a:pPr lvl="2"/>
            <a:r>
              <a:rPr lang="en-US" dirty="0"/>
              <a:t>No radioactive material enters or leaves the mineral</a:t>
            </a:r>
          </a:p>
          <a:p>
            <a:pPr lvl="2"/>
            <a:r>
              <a:rPr lang="en-US" dirty="0"/>
              <a:t>No new radioactive material created by other sources such as cosmic rays or other radioactive reactions</a:t>
            </a:r>
          </a:p>
          <a:p>
            <a:pPr lvl="2"/>
            <a:r>
              <a:rPr lang="en-US" dirty="0"/>
              <a:t>Decay rate is constant</a:t>
            </a:r>
          </a:p>
        </p:txBody>
      </p:sp>
    </p:spTree>
    <p:extLst>
      <p:ext uri="{BB962C8B-B14F-4D97-AF65-F5344CB8AC3E}">
        <p14:creationId xmlns:p14="http://schemas.microsoft.com/office/powerpoint/2010/main" val="3726938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3288-C01C-03FF-21D1-4E8318280C3E}"/>
              </a:ext>
            </a:extLst>
          </p:cNvPr>
          <p:cNvSpPr>
            <a:spLocks noGrp="1"/>
          </p:cNvSpPr>
          <p:nvPr>
            <p:ph type="title"/>
          </p:nvPr>
        </p:nvSpPr>
        <p:spPr/>
        <p:txBody>
          <a:bodyPr/>
          <a:lstStyle/>
          <a:p>
            <a:r>
              <a:rPr lang="en-US" dirty="0"/>
              <a:t>13-02 Radiometric Dating</a:t>
            </a:r>
          </a:p>
        </p:txBody>
      </p:sp>
      <p:sp>
        <p:nvSpPr>
          <p:cNvPr id="3" name="Content Placeholder 2">
            <a:extLst>
              <a:ext uri="{FF2B5EF4-FFF2-40B4-BE49-F238E27FC236}">
                <a16:creationId xmlns:a16="http://schemas.microsoft.com/office/drawing/2014/main" id="{E93B2157-3ABF-2546-505A-71262CC17FAD}"/>
              </a:ext>
            </a:extLst>
          </p:cNvPr>
          <p:cNvSpPr>
            <a:spLocks noGrp="1"/>
          </p:cNvSpPr>
          <p:nvPr>
            <p:ph idx="1"/>
          </p:nvPr>
        </p:nvSpPr>
        <p:spPr/>
        <p:txBody>
          <a:bodyPr/>
          <a:lstStyle/>
          <a:p>
            <a:r>
              <a:rPr lang="en-US" dirty="0"/>
              <a:t>Carbon-14 has a half-life of 5730 years. If there was originally 20 grams, but only 15 grams remains. How much time elapsed?</a:t>
            </a:r>
          </a:p>
        </p:txBody>
      </p:sp>
    </p:spTree>
    <p:extLst>
      <p:ext uri="{BB962C8B-B14F-4D97-AF65-F5344CB8AC3E}">
        <p14:creationId xmlns:p14="http://schemas.microsoft.com/office/powerpoint/2010/main" val="4125307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6B2-54A6-702D-AA67-8328D35304AF}"/>
              </a:ext>
            </a:extLst>
          </p:cNvPr>
          <p:cNvSpPr>
            <a:spLocks noGrp="1"/>
          </p:cNvSpPr>
          <p:nvPr>
            <p:ph type="title"/>
          </p:nvPr>
        </p:nvSpPr>
        <p:spPr/>
        <p:txBody>
          <a:bodyPr/>
          <a:lstStyle/>
          <a:p>
            <a:r>
              <a:rPr lang="en-US" dirty="0"/>
              <a:t>13-02 Radiometric Dating</a:t>
            </a:r>
          </a:p>
        </p:txBody>
      </p:sp>
      <p:sp>
        <p:nvSpPr>
          <p:cNvPr id="3" name="Content Placeholder 2">
            <a:extLst>
              <a:ext uri="{FF2B5EF4-FFF2-40B4-BE49-F238E27FC236}">
                <a16:creationId xmlns:a16="http://schemas.microsoft.com/office/drawing/2014/main" id="{7961E530-3F3C-EA77-4BAD-27916FB18D40}"/>
              </a:ext>
            </a:extLst>
          </p:cNvPr>
          <p:cNvSpPr>
            <a:spLocks noGrp="1"/>
          </p:cNvSpPr>
          <p:nvPr>
            <p:ph idx="1"/>
          </p:nvPr>
        </p:nvSpPr>
        <p:spPr/>
        <p:txBody>
          <a:bodyPr/>
          <a:lstStyle/>
          <a:p>
            <a:r>
              <a:rPr lang="en-US" dirty="0"/>
              <a:t>What is the half-life of technetium-99 if 20% decays in about 488000 years?</a:t>
            </a:r>
          </a:p>
        </p:txBody>
      </p:sp>
    </p:spTree>
    <p:extLst>
      <p:ext uri="{BB962C8B-B14F-4D97-AF65-F5344CB8AC3E}">
        <p14:creationId xmlns:p14="http://schemas.microsoft.com/office/powerpoint/2010/main" val="1592554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13-02 Practice Work</a:t>
            </a:r>
          </a:p>
        </p:txBody>
      </p:sp>
      <p:sp>
        <p:nvSpPr>
          <p:cNvPr id="3" name="Content Placeholder 2"/>
          <p:cNvSpPr>
            <a:spLocks noGrp="1"/>
          </p:cNvSpPr>
          <p:nvPr>
            <p:ph idx="1"/>
          </p:nvPr>
        </p:nvSpPr>
        <p:spPr/>
        <p:txBody>
          <a:bodyPr>
            <a:normAutofit/>
          </a:bodyPr>
          <a:lstStyle/>
          <a:p>
            <a:r>
              <a:rPr lang="en-US" dirty="0"/>
              <a:t>Talking about radioactivity is a sure way to get a date.</a:t>
            </a:r>
          </a:p>
          <a:p>
            <a:endParaRPr lang="en-US" dirty="0"/>
          </a:p>
          <a:p>
            <a:r>
              <a:rPr lang="en-US" dirty="0"/>
              <a:t>Read </a:t>
            </a:r>
          </a:p>
          <a:p>
            <a:pPr lvl="1"/>
            <a:r>
              <a:rPr lang="en-US" dirty="0"/>
              <a:t>OpenStax College Physics 2e 32.6</a:t>
            </a:r>
          </a:p>
          <a:p>
            <a:pPr lvl="1"/>
            <a:r>
              <a:rPr lang="en-US" dirty="0"/>
              <a:t>OR</a:t>
            </a:r>
          </a:p>
          <a:p>
            <a:pPr lvl="1"/>
            <a:r>
              <a:rPr lang="en-US" dirty="0"/>
              <a:t>OpenStax High School Physics 22.4</a:t>
            </a:r>
          </a:p>
        </p:txBody>
      </p:sp>
    </p:spTree>
    <p:extLst>
      <p:ext uri="{BB962C8B-B14F-4D97-AF65-F5344CB8AC3E}">
        <p14:creationId xmlns:p14="http://schemas.microsoft.com/office/powerpoint/2010/main" val="3502330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ADADF-E8F4-F7B6-845C-362F7BF0B4DF}"/>
              </a:ext>
            </a:extLst>
          </p:cNvPr>
          <p:cNvSpPr>
            <a:spLocks noGrp="1"/>
          </p:cNvSpPr>
          <p:nvPr>
            <p:ph type="title"/>
          </p:nvPr>
        </p:nvSpPr>
        <p:spPr/>
        <p:txBody>
          <a:bodyPr/>
          <a:lstStyle/>
          <a:p>
            <a:r>
              <a:rPr lang="en-US" dirty="0"/>
              <a:t>13-03 Nuclear Fission</a:t>
            </a:r>
          </a:p>
        </p:txBody>
      </p:sp>
      <p:sp>
        <p:nvSpPr>
          <p:cNvPr id="6" name="Text Placeholder 5">
            <a:extLst>
              <a:ext uri="{FF2B5EF4-FFF2-40B4-BE49-F238E27FC236}">
                <a16:creationId xmlns:a16="http://schemas.microsoft.com/office/drawing/2014/main" id="{286A23DC-81FC-0739-F5B5-942B5D5A9084}"/>
              </a:ext>
            </a:extLst>
          </p:cNvPr>
          <p:cNvSpPr>
            <a:spLocks noGrp="1"/>
          </p:cNvSpPr>
          <p:nvPr>
            <p:ph type="body" idx="1"/>
          </p:nvPr>
        </p:nvSpPr>
        <p:spPr>
          <a:xfrm>
            <a:off x="3260436" y="4451927"/>
            <a:ext cx="6188364" cy="2406073"/>
          </a:xfrm>
        </p:spPr>
        <p:txBody>
          <a:bodyPr>
            <a:normAutofit/>
          </a:bodyPr>
          <a:lstStyle/>
          <a:p>
            <a:r>
              <a:rPr lang="en-US" dirty="0"/>
              <a:t>In this lesson you will…</a:t>
            </a:r>
          </a:p>
          <a:p>
            <a:pPr marL="342900" indent="-342900">
              <a:buFont typeface="Arial" panose="020B0604020202020204" pitchFamily="34" charset="0"/>
              <a:buChar char="•"/>
            </a:pPr>
            <a:r>
              <a:rPr lang="en-US" dirty="0"/>
              <a:t>Explain nuclear fission</a:t>
            </a:r>
          </a:p>
          <a:p>
            <a:pPr marL="342900" indent="-342900">
              <a:buFont typeface="Arial" panose="020B0604020202020204" pitchFamily="34" charset="0"/>
              <a:buChar char="•"/>
            </a:pPr>
            <a:r>
              <a:rPr lang="en-US" dirty="0"/>
              <a:t>Find the energy from a fission reaction</a:t>
            </a:r>
          </a:p>
        </p:txBody>
      </p:sp>
    </p:spTree>
    <p:extLst>
      <p:ext uri="{BB962C8B-B14F-4D97-AF65-F5344CB8AC3E}">
        <p14:creationId xmlns:p14="http://schemas.microsoft.com/office/powerpoint/2010/main" val="367454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EFA5-CC53-43BB-CB8D-5EA1BBCAD380}"/>
              </a:ext>
            </a:extLst>
          </p:cNvPr>
          <p:cNvSpPr>
            <a:spLocks noGrp="1"/>
          </p:cNvSpPr>
          <p:nvPr>
            <p:ph type="title"/>
          </p:nvPr>
        </p:nvSpPr>
        <p:spPr/>
        <p:txBody>
          <a:bodyPr/>
          <a:lstStyle/>
          <a:p>
            <a:r>
              <a:rPr lang="en-US" dirty="0"/>
              <a:t>13-03 Nuclear Fission</a:t>
            </a:r>
          </a:p>
        </p:txBody>
      </p:sp>
      <p:sp>
        <p:nvSpPr>
          <p:cNvPr id="3" name="Content Placeholder 2">
            <a:extLst>
              <a:ext uri="{FF2B5EF4-FFF2-40B4-BE49-F238E27FC236}">
                <a16:creationId xmlns:a16="http://schemas.microsoft.com/office/drawing/2014/main" id="{1F53FA18-C4E2-6B0B-D84A-732FA7F6BF6B}"/>
              </a:ext>
            </a:extLst>
          </p:cNvPr>
          <p:cNvSpPr>
            <a:spLocks noGrp="1"/>
          </p:cNvSpPr>
          <p:nvPr>
            <p:ph sz="half" idx="1"/>
          </p:nvPr>
        </p:nvSpPr>
        <p:spPr/>
        <p:txBody>
          <a:bodyPr/>
          <a:lstStyle/>
          <a:p>
            <a:r>
              <a:rPr lang="en-US" dirty="0"/>
              <a:t>Fission</a:t>
            </a:r>
          </a:p>
          <a:p>
            <a:pPr lvl="1"/>
            <a:r>
              <a:rPr lang="en-US" dirty="0"/>
              <a:t>Splitting of a nucleus</a:t>
            </a:r>
          </a:p>
          <a:p>
            <a:pPr lvl="1"/>
            <a:r>
              <a:rPr lang="en-US" dirty="0"/>
              <a:t>Releases a lot of energy</a:t>
            </a:r>
          </a:p>
          <a:p>
            <a:endParaRPr lang="en-US" dirty="0"/>
          </a:p>
          <a:p>
            <a:pPr lvl="1"/>
            <a:r>
              <a:rPr lang="en-US" dirty="0"/>
              <a:t>An unstable nucleus can naturally decay with α or β radiation, but can take a long time</a:t>
            </a:r>
          </a:p>
          <a:p>
            <a:endParaRPr lang="en-US" dirty="0"/>
          </a:p>
          <a:p>
            <a:pPr lvl="1"/>
            <a:r>
              <a:rPr lang="en-US" dirty="0"/>
              <a:t>Purposely done by hitting a large nucleus with a neutron (β radiation)</a:t>
            </a:r>
          </a:p>
        </p:txBody>
      </p:sp>
      <p:pic>
        <p:nvPicPr>
          <p:cNvPr id="5" name="Google Shape;248;p36" descr="Part (a) shows a neutron approaching a nucleus (with several protons and neutrons). Part (b) shows the deformation of the nucleus after the approaching neutron is absorbed. Part (c) shows two smaller nuclei formed from the original nucleus. Part (d) shows the neutrons released as two nuclei are formed after fission.">
            <a:extLst>
              <a:ext uri="{FF2B5EF4-FFF2-40B4-BE49-F238E27FC236}">
                <a16:creationId xmlns:a16="http://schemas.microsoft.com/office/drawing/2014/main" id="{61DA3BAF-5DFE-9344-15A6-58A04A590E23}"/>
              </a:ext>
            </a:extLst>
          </p:cNvPr>
          <p:cNvPicPr preferRelativeResize="0">
            <a:picLocks noGrp="1"/>
          </p:cNvPicPr>
          <p:nvPr>
            <p:ph sz="half" idx="2"/>
          </p:nvPr>
        </p:nvPicPr>
        <p:blipFill rotWithShape="1">
          <a:blip r:embed="rId2">
            <a:alphaModFix/>
          </a:blip>
          <a:srcRect l="-18275" r="-18275"/>
          <a:stretch/>
        </p:blipFill>
        <p:spPr>
          <a:xfrm>
            <a:off x="7231142" y="1366044"/>
            <a:ext cx="4213070" cy="5491956"/>
          </a:xfrm>
          <a:prstGeom prst="rect">
            <a:avLst/>
          </a:prstGeom>
          <a:noFill/>
          <a:ln>
            <a:noFill/>
          </a:ln>
        </p:spPr>
      </p:pic>
    </p:spTree>
    <p:extLst>
      <p:ext uri="{BB962C8B-B14F-4D97-AF65-F5344CB8AC3E}">
        <p14:creationId xmlns:p14="http://schemas.microsoft.com/office/powerpoint/2010/main" val="421817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AE83-9EFF-2391-5CE1-542C4D530001}"/>
              </a:ext>
            </a:extLst>
          </p:cNvPr>
          <p:cNvSpPr>
            <a:spLocks noGrp="1"/>
          </p:cNvSpPr>
          <p:nvPr>
            <p:ph type="title"/>
          </p:nvPr>
        </p:nvSpPr>
        <p:spPr/>
        <p:txBody>
          <a:bodyPr/>
          <a:lstStyle/>
          <a:p>
            <a:r>
              <a:rPr lang="en-US" dirty="0"/>
              <a:t>13-03 Nuclear Fission</a:t>
            </a:r>
          </a:p>
        </p:txBody>
      </p:sp>
      <p:sp>
        <p:nvSpPr>
          <p:cNvPr id="3" name="Content Placeholder 2">
            <a:extLst>
              <a:ext uri="{FF2B5EF4-FFF2-40B4-BE49-F238E27FC236}">
                <a16:creationId xmlns:a16="http://schemas.microsoft.com/office/drawing/2014/main" id="{CFDC9DF3-1C9B-3F13-39BC-AABD145336F1}"/>
              </a:ext>
            </a:extLst>
          </p:cNvPr>
          <p:cNvSpPr>
            <a:spLocks noGrp="1"/>
          </p:cNvSpPr>
          <p:nvPr>
            <p:ph sz="half" idx="1"/>
          </p:nvPr>
        </p:nvSpPr>
        <p:spPr/>
        <p:txBody>
          <a:bodyPr/>
          <a:lstStyle/>
          <a:p>
            <a:r>
              <a:rPr lang="en-US" dirty="0"/>
              <a:t>Chain reaction</a:t>
            </a:r>
          </a:p>
          <a:p>
            <a:pPr lvl="1"/>
            <a:r>
              <a:rPr lang="en-US" dirty="0"/>
              <a:t>When the nucleus splits it releases free neutrons</a:t>
            </a:r>
          </a:p>
          <a:p>
            <a:pPr lvl="1"/>
            <a:r>
              <a:rPr lang="en-US" dirty="0"/>
              <a:t>Those can hit other nuclei and split them</a:t>
            </a:r>
          </a:p>
          <a:p>
            <a:pPr lvl="1"/>
            <a:r>
              <a:rPr lang="en-US" dirty="0"/>
              <a:t>Critical mass – Minimum amount of </a:t>
            </a:r>
            <a:r>
              <a:rPr lang="en-US" dirty="0" err="1"/>
              <a:t>fissable</a:t>
            </a:r>
            <a:r>
              <a:rPr lang="en-US" dirty="0"/>
              <a:t> material necessary to sustain fission chain reaction</a:t>
            </a:r>
          </a:p>
          <a:p>
            <a:pPr lvl="1"/>
            <a:r>
              <a:rPr lang="en-US" dirty="0"/>
              <a:t>Number of fission reactions increases exponentially </a:t>
            </a:r>
          </a:p>
          <a:p>
            <a:pPr lvl="2"/>
            <a:r>
              <a:rPr lang="en-US" dirty="0"/>
              <a:t>bomb</a:t>
            </a:r>
          </a:p>
        </p:txBody>
      </p:sp>
      <p:pic>
        <p:nvPicPr>
          <p:cNvPr id="5" name="Google Shape;254;p37" descr="The figure shows chain reaction after fission as the neutrons released after fission of a nucleus cause fission in other nuclei.">
            <a:extLst>
              <a:ext uri="{FF2B5EF4-FFF2-40B4-BE49-F238E27FC236}">
                <a16:creationId xmlns:a16="http://schemas.microsoft.com/office/drawing/2014/main" id="{14FD7956-73A4-0A93-821D-E3CC44C6CD43}"/>
              </a:ext>
            </a:extLst>
          </p:cNvPr>
          <p:cNvPicPr preferRelativeResize="0">
            <a:picLocks noGrp="1"/>
          </p:cNvPicPr>
          <p:nvPr>
            <p:ph sz="half" idx="2"/>
          </p:nvPr>
        </p:nvPicPr>
        <p:blipFill rotWithShape="1">
          <a:blip r:embed="rId2">
            <a:alphaModFix/>
          </a:blip>
          <a:srcRect t="-4391" b="-4391"/>
          <a:stretch/>
        </p:blipFill>
        <p:spPr>
          <a:xfrm>
            <a:off x="6745545" y="-244432"/>
            <a:ext cx="5446456" cy="7102432"/>
          </a:xfrm>
          <a:prstGeom prst="rect">
            <a:avLst/>
          </a:prstGeom>
          <a:noFill/>
          <a:ln>
            <a:noFill/>
          </a:ln>
        </p:spPr>
      </p:pic>
    </p:spTree>
    <p:extLst>
      <p:ext uri="{BB962C8B-B14F-4D97-AF65-F5344CB8AC3E}">
        <p14:creationId xmlns:p14="http://schemas.microsoft.com/office/powerpoint/2010/main" val="273604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4A26-5B24-EA6D-FB6F-4732B1B7DAA6}"/>
              </a:ext>
            </a:extLst>
          </p:cNvPr>
          <p:cNvSpPr>
            <a:spLocks noGrp="1"/>
          </p:cNvSpPr>
          <p:nvPr>
            <p:ph type="title"/>
          </p:nvPr>
        </p:nvSpPr>
        <p:spPr/>
        <p:txBody>
          <a:bodyPr/>
          <a:lstStyle/>
          <a:p>
            <a:r>
              <a:rPr lang="en-US" dirty="0"/>
              <a:t>13-03 Nuclear Fission</a:t>
            </a:r>
          </a:p>
        </p:txBody>
      </p:sp>
      <p:sp>
        <p:nvSpPr>
          <p:cNvPr id="3" name="Content Placeholder 2">
            <a:extLst>
              <a:ext uri="{FF2B5EF4-FFF2-40B4-BE49-F238E27FC236}">
                <a16:creationId xmlns:a16="http://schemas.microsoft.com/office/drawing/2014/main" id="{25007E26-1934-3269-291B-9FA944F82B85}"/>
              </a:ext>
            </a:extLst>
          </p:cNvPr>
          <p:cNvSpPr>
            <a:spLocks noGrp="1"/>
          </p:cNvSpPr>
          <p:nvPr>
            <p:ph sz="half" idx="1"/>
          </p:nvPr>
        </p:nvSpPr>
        <p:spPr/>
        <p:txBody>
          <a:bodyPr/>
          <a:lstStyle/>
          <a:p>
            <a:r>
              <a:rPr lang="en-US" dirty="0"/>
              <a:t>Nuclear Reactor</a:t>
            </a:r>
          </a:p>
          <a:p>
            <a:pPr lvl="1"/>
            <a:r>
              <a:rPr lang="en-US" dirty="0"/>
              <a:t>To keep a nuclear fission reaction from becoming a bomb, slow down the neutrons with water</a:t>
            </a:r>
          </a:p>
          <a:p>
            <a:pPr lvl="1"/>
            <a:r>
              <a:rPr lang="en-US" dirty="0"/>
              <a:t>Fuel rods contain Uranium</a:t>
            </a:r>
          </a:p>
          <a:p>
            <a:pPr lvl="1"/>
            <a:r>
              <a:rPr lang="en-US" dirty="0"/>
              <a:t>Control rods absorb neutrons</a:t>
            </a:r>
          </a:p>
          <a:p>
            <a:pPr lvl="2"/>
            <a:r>
              <a:rPr lang="en-US" dirty="0"/>
              <a:t>Insert control rods to slow reaction</a:t>
            </a:r>
          </a:p>
          <a:p>
            <a:pPr lvl="1"/>
            <a:r>
              <a:rPr lang="en-US" dirty="0"/>
              <a:t>Fission reaction heats water</a:t>
            </a:r>
          </a:p>
          <a:p>
            <a:pPr lvl="1"/>
            <a:r>
              <a:rPr lang="en-US" dirty="0"/>
              <a:t>Steam turns turbines to make electricity</a:t>
            </a:r>
          </a:p>
          <a:p>
            <a:pPr lvl="1"/>
            <a:r>
              <a:rPr lang="en-US" dirty="0"/>
              <a:t>Cool water goes back to be heated</a:t>
            </a:r>
          </a:p>
          <a:p>
            <a:pPr lvl="1"/>
            <a:endParaRPr lang="en-US" dirty="0"/>
          </a:p>
        </p:txBody>
      </p:sp>
      <p:pic>
        <p:nvPicPr>
          <p:cNvPr id="5" name="Google Shape;262;p38" descr="The figure shows the schematic of a pressurized water reactor used for fission reaction.">
            <a:extLst>
              <a:ext uri="{FF2B5EF4-FFF2-40B4-BE49-F238E27FC236}">
                <a16:creationId xmlns:a16="http://schemas.microsoft.com/office/drawing/2014/main" id="{82DB2A96-909B-FB39-35F0-CF0896CEEBD1}"/>
              </a:ext>
            </a:extLst>
          </p:cNvPr>
          <p:cNvPicPr preferRelativeResize="0">
            <a:picLocks noGrp="1"/>
          </p:cNvPicPr>
          <p:nvPr>
            <p:ph sz="half" idx="2"/>
          </p:nvPr>
        </p:nvPicPr>
        <p:blipFill rotWithShape="1">
          <a:blip r:embed="rId2">
            <a:alphaModFix/>
          </a:blip>
          <a:srcRect l="-459" r="1077"/>
          <a:stretch/>
        </p:blipFill>
        <p:spPr>
          <a:xfrm>
            <a:off x="6060679" y="1325562"/>
            <a:ext cx="6131322" cy="4160837"/>
          </a:xfrm>
          <a:prstGeom prst="rect">
            <a:avLst/>
          </a:prstGeom>
          <a:noFill/>
          <a:ln>
            <a:noFill/>
          </a:ln>
        </p:spPr>
      </p:pic>
    </p:spTree>
    <p:extLst>
      <p:ext uri="{BB962C8B-B14F-4D97-AF65-F5344CB8AC3E}">
        <p14:creationId xmlns:p14="http://schemas.microsoft.com/office/powerpoint/2010/main" val="415360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E4B30-7AE1-C9AA-DB9D-C8F90FFBE819}"/>
              </a:ext>
            </a:extLst>
          </p:cNvPr>
          <p:cNvSpPr>
            <a:spLocks noGrp="1"/>
          </p:cNvSpPr>
          <p:nvPr>
            <p:ph type="title"/>
          </p:nvPr>
        </p:nvSpPr>
        <p:spPr/>
        <p:txBody>
          <a:bodyPr/>
          <a:lstStyle/>
          <a:p>
            <a:r>
              <a:rPr lang="en-US" dirty="0"/>
              <a:t>13-03 Nuclear Fission</a:t>
            </a:r>
          </a:p>
        </p:txBody>
      </p:sp>
      <p:sp>
        <p:nvSpPr>
          <p:cNvPr id="3" name="Content Placeholder 2">
            <a:extLst>
              <a:ext uri="{FF2B5EF4-FFF2-40B4-BE49-F238E27FC236}">
                <a16:creationId xmlns:a16="http://schemas.microsoft.com/office/drawing/2014/main" id="{B6E2E271-7078-85D6-E57E-13C7898D602A}"/>
              </a:ext>
            </a:extLst>
          </p:cNvPr>
          <p:cNvSpPr>
            <a:spLocks noGrp="1"/>
          </p:cNvSpPr>
          <p:nvPr>
            <p:ph idx="1"/>
          </p:nvPr>
        </p:nvSpPr>
        <p:spPr/>
        <p:txBody>
          <a:bodyPr/>
          <a:lstStyle/>
          <a:p>
            <a:r>
              <a:rPr lang="en-US" dirty="0"/>
              <a:t>Energy from Fission</a:t>
            </a:r>
          </a:p>
          <a:p>
            <a:pPr lvl="1"/>
            <a:r>
              <a:rPr lang="en-US" dirty="0"/>
              <a:t>The mass of the products of fission is less than parent nucleus</a:t>
            </a:r>
          </a:p>
          <a:p>
            <a:pPr lvl="1"/>
            <a:r>
              <a:rPr lang="en-US" dirty="0"/>
              <a:t>That mass is converted to energy by </a:t>
            </a:r>
            <a:r>
              <a:rPr lang="en-US" i="1" dirty="0"/>
              <a:t>E</a:t>
            </a:r>
            <a:r>
              <a:rPr lang="en-US" dirty="0"/>
              <a:t> = </a:t>
            </a:r>
            <a:r>
              <a:rPr lang="en-US" i="1" dirty="0"/>
              <a:t>mc</a:t>
            </a:r>
            <a:r>
              <a:rPr lang="en-US" baseline="30000" dirty="0"/>
              <a:t>2</a:t>
            </a:r>
            <a:endParaRPr lang="en-US" dirty="0"/>
          </a:p>
          <a:p>
            <a:pPr lvl="1"/>
            <a:r>
              <a:rPr lang="en-US" dirty="0"/>
              <a:t>Average fission reaction produces about 200 MeV of energy</a:t>
            </a:r>
          </a:p>
        </p:txBody>
      </p:sp>
    </p:spTree>
    <p:extLst>
      <p:ext uri="{BB962C8B-B14F-4D97-AF65-F5344CB8AC3E}">
        <p14:creationId xmlns:p14="http://schemas.microsoft.com/office/powerpoint/2010/main" val="410367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4D53-7F90-058A-F398-EB48EE3D65D4}"/>
              </a:ext>
            </a:extLst>
          </p:cNvPr>
          <p:cNvSpPr>
            <a:spLocks noGrp="1"/>
          </p:cNvSpPr>
          <p:nvPr>
            <p:ph type="title"/>
          </p:nvPr>
        </p:nvSpPr>
        <p:spPr/>
        <p:txBody>
          <a:bodyPr/>
          <a:lstStyle/>
          <a:p>
            <a:r>
              <a:rPr lang="en-US" dirty="0"/>
              <a:t>13-03 Nuclear Fission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57BAD9-B0C5-C262-FBF2-6499AD1DD66C}"/>
                  </a:ext>
                </a:extLst>
              </p:cNvPr>
              <p:cNvSpPr>
                <a:spLocks noGrp="1"/>
              </p:cNvSpPr>
              <p:nvPr>
                <p:ph sz="half" idx="1"/>
              </p:nvPr>
            </p:nvSpPr>
            <p:spPr/>
            <p:txBody>
              <a:bodyPr/>
              <a:lstStyle/>
              <a:p>
                <a:r>
                  <a:rPr lang="pt-BR" dirty="0"/>
                  <a:t>Find the energy released in the fission of uranium-235 given in the equation</a:t>
                </a:r>
                <a:br>
                  <a:rPr lang="pt-BR" dirty="0"/>
                </a:br>
                <a14:m>
                  <m:oMath xmlns:m="http://schemas.openxmlformats.org/officeDocument/2006/math">
                    <m:sPre>
                      <m:sPrePr>
                        <m:ctrlPr>
                          <a:rPr lang="pt-BR" b="0" i="1" smtClean="0">
                            <a:solidFill>
                              <a:srgbClr val="202122"/>
                            </a:solidFill>
                            <a:effectLst/>
                            <a:highlight>
                              <a:srgbClr val="FFFFFF"/>
                            </a:highlight>
                            <a:latin typeface="Cambria Math" panose="02040503050406030204" pitchFamily="18" charset="0"/>
                          </a:rPr>
                        </m:ctrlPr>
                      </m:sPrePr>
                      <m:sub>
                        <m:r>
                          <a:rPr lang="en-US" b="0" i="1" smtClean="0">
                            <a:solidFill>
                              <a:srgbClr val="202122"/>
                            </a:solidFill>
                            <a:effectLst/>
                            <a:highlight>
                              <a:srgbClr val="FFFFFF"/>
                            </a:highlight>
                            <a:latin typeface="Cambria Math" panose="02040503050406030204" pitchFamily="18" charset="0"/>
                          </a:rPr>
                          <m:t>0</m:t>
                        </m:r>
                      </m:sub>
                      <m:sup>
                        <m:r>
                          <a:rPr lang="en-US" b="0" i="1" smtClean="0">
                            <a:latin typeface="Cambria Math" panose="02040503050406030204" pitchFamily="18" charset="0"/>
                          </a:rPr>
                          <m:t>1</m:t>
                        </m:r>
                      </m:sup>
                      <m:e>
                        <m:r>
                          <m:rPr>
                            <m:sty m:val="p"/>
                          </m:rPr>
                          <a:rPr lang="en-US" b="0" i="0" smtClean="0">
                            <a:latin typeface="Cambria Math" panose="02040503050406030204" pitchFamily="18" charset="0"/>
                          </a:rPr>
                          <m:t>n</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92</m:t>
                        </m:r>
                      </m:sub>
                      <m:sup>
                        <m:r>
                          <a:rPr lang="en-US" b="0" i="1" smtClean="0">
                            <a:latin typeface="Cambria Math" panose="02040503050406030204" pitchFamily="18" charset="0"/>
                          </a:rPr>
                          <m:t>235</m:t>
                        </m:r>
                      </m:sup>
                      <m:e>
                        <m:r>
                          <m:rPr>
                            <m:sty m:val="p"/>
                          </m:rPr>
                          <a:rPr lang="en-US" b="0" i="0" smtClean="0">
                            <a:latin typeface="Cambria Math" panose="02040503050406030204" pitchFamily="18" charset="0"/>
                          </a:rPr>
                          <m:t>U</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56</m:t>
                        </m:r>
                      </m:sub>
                      <m:sup>
                        <m:r>
                          <a:rPr lang="en-US" b="0" i="1" smtClean="0">
                            <a:latin typeface="Cambria Math" panose="02040503050406030204" pitchFamily="18" charset="0"/>
                          </a:rPr>
                          <m:t>141</m:t>
                        </m:r>
                      </m:sup>
                      <m:e>
                        <m:r>
                          <m:rPr>
                            <m:sty m:val="p"/>
                          </m:rPr>
                          <a:rPr lang="en-US" b="0" i="0" smtClean="0">
                            <a:latin typeface="Cambria Math" panose="02040503050406030204" pitchFamily="18" charset="0"/>
                          </a:rPr>
                          <m:t>Ba</m:t>
                        </m:r>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36</m:t>
                        </m:r>
                      </m:sub>
                      <m:sup>
                        <m:r>
                          <a:rPr lang="en-US" b="0" i="1" smtClean="0">
                            <a:latin typeface="Cambria Math" panose="02040503050406030204" pitchFamily="18" charset="0"/>
                          </a:rPr>
                          <m:t>92</m:t>
                        </m:r>
                      </m:sup>
                      <m:e>
                        <m:r>
                          <m:rPr>
                            <m:sty m:val="p"/>
                          </m:rPr>
                          <a:rPr lang="en-US" b="0" i="0" smtClean="0">
                            <a:latin typeface="Cambria Math" panose="02040503050406030204" pitchFamily="18" charset="0"/>
                          </a:rPr>
                          <m:t>Kr</m:t>
                        </m:r>
                      </m:e>
                    </m:sPre>
                    <m:r>
                      <a:rPr lang="en-US" b="0" i="1" smtClean="0">
                        <a:latin typeface="Cambria Math" panose="02040503050406030204" pitchFamily="18" charset="0"/>
                      </a:rPr>
                      <m:t>+3 </m:t>
                    </m:r>
                    <m:sPre>
                      <m:sPrePr>
                        <m:ctrlPr>
                          <a:rPr lang="en-US" b="0" i="1" smtClean="0">
                            <a:latin typeface="Cambria Math" panose="02040503050406030204" pitchFamily="18" charset="0"/>
                          </a:rPr>
                        </m:ctrlPr>
                      </m:sPrePr>
                      <m:sub>
                        <m:r>
                          <a:rPr lang="en-US" b="0" i="1" smtClean="0">
                            <a:latin typeface="Cambria Math" panose="02040503050406030204" pitchFamily="18" charset="0"/>
                          </a:rPr>
                          <m:t>0</m:t>
                        </m:r>
                      </m:sub>
                      <m:sup>
                        <m:r>
                          <a:rPr lang="en-US" b="0" i="1" smtClean="0">
                            <a:latin typeface="Cambria Math" panose="02040503050406030204" pitchFamily="18" charset="0"/>
                          </a:rPr>
                          <m:t>1</m:t>
                        </m:r>
                      </m:sup>
                      <m:e>
                        <m:r>
                          <m:rPr>
                            <m:sty m:val="p"/>
                          </m:rPr>
                          <a:rPr lang="en-US" b="0" i="0" smtClean="0">
                            <a:latin typeface="Cambria Math" panose="02040503050406030204" pitchFamily="18" charset="0"/>
                          </a:rPr>
                          <m:t>n</m:t>
                        </m:r>
                      </m:e>
                    </m:sPre>
                  </m:oMath>
                </a14:m>
                <a:endParaRPr lang="pt-BR" b="0" i="0" dirty="0">
                  <a:solidFill>
                    <a:srgbClr val="202122"/>
                  </a:solidFill>
                  <a:effectLst/>
                  <a:highlight>
                    <a:srgbClr val="FFFFFF"/>
                  </a:highlight>
                  <a:latin typeface="Arial" panose="020B0604020202020204" pitchFamily="34" charset="0"/>
                </a:endParaRPr>
              </a:p>
              <a:p>
                <a:endParaRPr lang="en-US" dirty="0"/>
              </a:p>
            </p:txBody>
          </p:sp>
        </mc:Choice>
        <mc:Fallback xmlns="">
          <p:sp>
            <p:nvSpPr>
              <p:cNvPr id="3" name="Content Placeholder 2">
                <a:extLst>
                  <a:ext uri="{FF2B5EF4-FFF2-40B4-BE49-F238E27FC236}">
                    <a16:creationId xmlns:a16="http://schemas.microsoft.com/office/drawing/2014/main" id="{7957BAD9-B0C5-C262-FBF2-6499AD1DD66C}"/>
                  </a:ext>
                </a:extLst>
              </p:cNvPr>
              <p:cNvSpPr>
                <a:spLocks noGrp="1" noRot="1" noChangeAspect="1" noMove="1" noResize="1" noEditPoints="1" noAdjustHandles="1" noChangeArrowheads="1" noChangeShapeType="1" noTextEdit="1"/>
              </p:cNvSpPr>
              <p:nvPr>
                <p:ph sz="half" idx="1"/>
              </p:nvPr>
            </p:nvSpPr>
            <p:spPr>
              <a:blipFill>
                <a:blip r:embed="rId3"/>
                <a:stretch>
                  <a:fillRect l="-1822" t="-200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6B07DDD5-2EDC-F9A5-5B59-E7D029606459}"/>
              </a:ext>
            </a:extLst>
          </p:cNvPr>
          <p:cNvSpPr>
            <a:spLocks noGrp="1"/>
          </p:cNvSpPr>
          <p:nvPr>
            <p:ph sz="half" idx="2"/>
          </p:nvPr>
        </p:nvSpPr>
        <p:spPr/>
        <p:txBody>
          <a:bodyPr/>
          <a:lstStyle/>
          <a:p>
            <a:r>
              <a:rPr lang="en-US" dirty="0"/>
              <a:t>Masses</a:t>
            </a:r>
          </a:p>
          <a:p>
            <a:pPr lvl="1"/>
            <a:r>
              <a:rPr lang="en-US" dirty="0"/>
              <a:t>Neutron: 1.008665 u</a:t>
            </a:r>
          </a:p>
          <a:p>
            <a:pPr lvl="1"/>
            <a:r>
              <a:rPr lang="en-US" baseline="30000" dirty="0"/>
              <a:t>235</a:t>
            </a:r>
            <a:r>
              <a:rPr lang="en-US" dirty="0"/>
              <a:t>U: 235.0439299 u</a:t>
            </a:r>
          </a:p>
          <a:p>
            <a:pPr lvl="1"/>
            <a:r>
              <a:rPr lang="en-US" baseline="30000" dirty="0"/>
              <a:t>141</a:t>
            </a:r>
            <a:r>
              <a:rPr lang="en-US" dirty="0"/>
              <a:t>Ba: 140.9144035 u</a:t>
            </a:r>
          </a:p>
          <a:p>
            <a:pPr lvl="1"/>
            <a:r>
              <a:rPr lang="en-US" baseline="30000" dirty="0"/>
              <a:t>92</a:t>
            </a:r>
            <a:r>
              <a:rPr lang="en-US" dirty="0"/>
              <a:t>Kr: 91.926173094 u</a:t>
            </a:r>
          </a:p>
        </p:txBody>
      </p:sp>
    </p:spTree>
    <p:extLst>
      <p:ext uri="{BB962C8B-B14F-4D97-AF65-F5344CB8AC3E}">
        <p14:creationId xmlns:p14="http://schemas.microsoft.com/office/powerpoint/2010/main" val="183128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ADADF-E8F4-F7B6-845C-362F7BF0B4DF}"/>
              </a:ext>
            </a:extLst>
          </p:cNvPr>
          <p:cNvSpPr>
            <a:spLocks noGrp="1"/>
          </p:cNvSpPr>
          <p:nvPr>
            <p:ph type="title"/>
          </p:nvPr>
        </p:nvSpPr>
        <p:spPr/>
        <p:txBody>
          <a:bodyPr/>
          <a:lstStyle/>
          <a:p>
            <a:r>
              <a:rPr lang="en-US" dirty="0"/>
              <a:t>13-01 Radioactivity</a:t>
            </a:r>
          </a:p>
        </p:txBody>
      </p:sp>
      <p:sp>
        <p:nvSpPr>
          <p:cNvPr id="6" name="Text Placeholder 5">
            <a:extLst>
              <a:ext uri="{FF2B5EF4-FFF2-40B4-BE49-F238E27FC236}">
                <a16:creationId xmlns:a16="http://schemas.microsoft.com/office/drawing/2014/main" id="{286A23DC-81FC-0739-F5B5-942B5D5A9084}"/>
              </a:ext>
            </a:extLst>
          </p:cNvPr>
          <p:cNvSpPr>
            <a:spLocks noGrp="1"/>
          </p:cNvSpPr>
          <p:nvPr>
            <p:ph type="body" idx="1"/>
          </p:nvPr>
        </p:nvSpPr>
        <p:spPr>
          <a:xfrm>
            <a:off x="3260436" y="4451927"/>
            <a:ext cx="6188364" cy="2406073"/>
          </a:xfrm>
        </p:spPr>
        <p:txBody>
          <a:bodyPr>
            <a:normAutofit/>
          </a:bodyPr>
          <a:lstStyle/>
          <a:p>
            <a:r>
              <a:rPr lang="en-US" dirty="0"/>
              <a:t>In this lesson you will…</a:t>
            </a:r>
          </a:p>
          <a:p>
            <a:pPr marL="342900" indent="-342900">
              <a:buFont typeface="Arial" panose="020B0604020202020204" pitchFamily="34" charset="0"/>
              <a:buChar char="•"/>
            </a:pPr>
            <a:r>
              <a:rPr lang="en-US" dirty="0"/>
              <a:t>Describe the nucleus of an atom</a:t>
            </a:r>
          </a:p>
          <a:p>
            <a:pPr marL="342900" indent="-342900">
              <a:buFont typeface="Arial" panose="020B0604020202020204" pitchFamily="34" charset="0"/>
              <a:buChar char="•"/>
            </a:pPr>
            <a:r>
              <a:rPr lang="en-US" dirty="0"/>
              <a:t>Explain radioactive decay</a:t>
            </a:r>
          </a:p>
          <a:p>
            <a:pPr marL="342900" indent="-342900">
              <a:buFont typeface="Arial" panose="020B0604020202020204" pitchFamily="34" charset="0"/>
              <a:buChar char="•"/>
            </a:pPr>
            <a:r>
              <a:rPr lang="en-US" dirty="0"/>
              <a:t>Write equations for the three types of radioactive decay</a:t>
            </a:r>
          </a:p>
        </p:txBody>
      </p:sp>
    </p:spTree>
    <p:extLst>
      <p:ext uri="{BB962C8B-B14F-4D97-AF65-F5344CB8AC3E}">
        <p14:creationId xmlns:p14="http://schemas.microsoft.com/office/powerpoint/2010/main" val="793976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27914C-E34D-9404-F72F-AF8305974C5D}"/>
              </a:ext>
            </a:extLst>
          </p:cNvPr>
          <p:cNvSpPr>
            <a:spLocks noGrp="1"/>
          </p:cNvSpPr>
          <p:nvPr>
            <p:ph type="title"/>
          </p:nvPr>
        </p:nvSpPr>
        <p:spPr/>
        <p:txBody>
          <a:bodyPr/>
          <a:lstStyle/>
          <a:p>
            <a:r>
              <a:rPr lang="en-US" dirty="0"/>
              <a:t>13-03 Nuclear Fission</a:t>
            </a:r>
          </a:p>
        </p:txBody>
      </p:sp>
      <p:sp>
        <p:nvSpPr>
          <p:cNvPr id="3" name="Content Placeholder 2">
            <a:extLst>
              <a:ext uri="{FF2B5EF4-FFF2-40B4-BE49-F238E27FC236}">
                <a16:creationId xmlns:a16="http://schemas.microsoft.com/office/drawing/2014/main" id="{8D888142-26F4-1912-773E-ABC6779ECCA4}"/>
              </a:ext>
            </a:extLst>
          </p:cNvPr>
          <p:cNvSpPr>
            <a:spLocks noGrp="1"/>
          </p:cNvSpPr>
          <p:nvPr>
            <p:ph idx="1"/>
          </p:nvPr>
        </p:nvSpPr>
        <p:spPr>
          <a:xfrm>
            <a:off x="0" y="1325562"/>
            <a:ext cx="12192000" cy="5532437"/>
          </a:xfrm>
        </p:spPr>
        <p:txBody>
          <a:bodyPr>
            <a:normAutofit lnSpcReduction="10000"/>
          </a:bodyPr>
          <a:lstStyle/>
          <a:p>
            <a:r>
              <a:rPr lang="en-US" dirty="0"/>
              <a:t>Calculate the amount of energy produced by the fission of 1.00 kg of </a:t>
            </a:r>
            <a:r>
              <a:rPr lang="en-US" baseline="30000" dirty="0"/>
              <a:t>239</a:t>
            </a:r>
            <a:r>
              <a:rPr lang="en-US" dirty="0"/>
              <a:t>Pu, given the average fission reaction of </a:t>
            </a:r>
            <a:r>
              <a:rPr lang="en-US" baseline="30000" dirty="0"/>
              <a:t>239</a:t>
            </a:r>
            <a:r>
              <a:rPr lang="en-US" dirty="0"/>
              <a:t>Pu produces 211.5 MeV. The atomic mass of </a:t>
            </a:r>
            <a:r>
              <a:rPr lang="en-US" baseline="30000" dirty="0"/>
              <a:t>239</a:t>
            </a:r>
            <a:r>
              <a:rPr lang="en-US" dirty="0"/>
              <a:t>Pu is 239.05 u.</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is a lot of energy. Over 650,000 gallons of gasoline or enough to run an average US home for 2255 years</a:t>
            </a:r>
          </a:p>
        </p:txBody>
      </p:sp>
    </p:spTree>
    <p:extLst>
      <p:ext uri="{BB962C8B-B14F-4D97-AF65-F5344CB8AC3E}">
        <p14:creationId xmlns:p14="http://schemas.microsoft.com/office/powerpoint/2010/main" val="402712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13-03 Practice Work</a:t>
            </a:r>
          </a:p>
        </p:txBody>
      </p:sp>
      <p:sp>
        <p:nvSpPr>
          <p:cNvPr id="3" name="Content Placeholder 2"/>
          <p:cNvSpPr>
            <a:spLocks noGrp="1"/>
          </p:cNvSpPr>
          <p:nvPr>
            <p:ph idx="1"/>
          </p:nvPr>
        </p:nvSpPr>
        <p:spPr/>
        <p:txBody>
          <a:bodyPr>
            <a:normAutofit/>
          </a:bodyPr>
          <a:lstStyle/>
          <a:p>
            <a:r>
              <a:rPr lang="en-US" dirty="0"/>
              <a:t>How many practice work assignments could be written with the energy of 1 gram of fusible material?</a:t>
            </a:r>
          </a:p>
          <a:p>
            <a:endParaRPr lang="en-US" dirty="0"/>
          </a:p>
          <a:p>
            <a:r>
              <a:rPr lang="en-US" dirty="0"/>
              <a:t>Read </a:t>
            </a:r>
          </a:p>
          <a:p>
            <a:pPr lvl="1"/>
            <a:r>
              <a:rPr lang="en-US" dirty="0"/>
              <a:t>OpenStax College Physics 2e 32.5</a:t>
            </a:r>
          </a:p>
          <a:p>
            <a:pPr lvl="1"/>
            <a:r>
              <a:rPr lang="en-US" dirty="0"/>
              <a:t>OR</a:t>
            </a:r>
          </a:p>
          <a:p>
            <a:pPr lvl="1"/>
            <a:r>
              <a:rPr lang="en-US" dirty="0"/>
              <a:t>OpenStax High School Physics 22.4</a:t>
            </a:r>
          </a:p>
        </p:txBody>
      </p:sp>
    </p:spTree>
    <p:extLst>
      <p:ext uri="{BB962C8B-B14F-4D97-AF65-F5344CB8AC3E}">
        <p14:creationId xmlns:p14="http://schemas.microsoft.com/office/powerpoint/2010/main" val="3634562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ADADF-E8F4-F7B6-845C-362F7BF0B4DF}"/>
              </a:ext>
            </a:extLst>
          </p:cNvPr>
          <p:cNvSpPr>
            <a:spLocks noGrp="1"/>
          </p:cNvSpPr>
          <p:nvPr>
            <p:ph type="title"/>
          </p:nvPr>
        </p:nvSpPr>
        <p:spPr/>
        <p:txBody>
          <a:bodyPr/>
          <a:lstStyle/>
          <a:p>
            <a:r>
              <a:rPr lang="en-US" dirty="0"/>
              <a:t>13-04 Nuclear Fusion</a:t>
            </a:r>
          </a:p>
        </p:txBody>
      </p:sp>
      <p:sp>
        <p:nvSpPr>
          <p:cNvPr id="6" name="Text Placeholder 5">
            <a:extLst>
              <a:ext uri="{FF2B5EF4-FFF2-40B4-BE49-F238E27FC236}">
                <a16:creationId xmlns:a16="http://schemas.microsoft.com/office/drawing/2014/main" id="{286A23DC-81FC-0739-F5B5-942B5D5A9084}"/>
              </a:ext>
            </a:extLst>
          </p:cNvPr>
          <p:cNvSpPr>
            <a:spLocks noGrp="1"/>
          </p:cNvSpPr>
          <p:nvPr>
            <p:ph type="body" idx="1"/>
          </p:nvPr>
        </p:nvSpPr>
        <p:spPr>
          <a:xfrm>
            <a:off x="3260436" y="4451927"/>
            <a:ext cx="6188364" cy="2406073"/>
          </a:xfrm>
        </p:spPr>
        <p:txBody>
          <a:bodyPr>
            <a:normAutofit/>
          </a:bodyPr>
          <a:lstStyle/>
          <a:p>
            <a:r>
              <a:rPr lang="en-US" dirty="0"/>
              <a:t>In this lesson you will…</a:t>
            </a:r>
          </a:p>
          <a:p>
            <a:pPr marL="342900" indent="-342900">
              <a:buFont typeface="Arial" panose="020B0604020202020204" pitchFamily="34" charset="0"/>
              <a:buChar char="•"/>
            </a:pPr>
            <a:r>
              <a:rPr lang="en-US" dirty="0"/>
              <a:t>Explain nuclear fusion</a:t>
            </a:r>
          </a:p>
          <a:p>
            <a:pPr marL="342900" indent="-342900">
              <a:buFont typeface="Arial" panose="020B0604020202020204" pitchFamily="34" charset="0"/>
              <a:buChar char="•"/>
            </a:pPr>
            <a:r>
              <a:rPr lang="en-US" dirty="0"/>
              <a:t>Find the energy from a fusion reaction</a:t>
            </a:r>
          </a:p>
        </p:txBody>
      </p:sp>
    </p:spTree>
    <p:extLst>
      <p:ext uri="{BB962C8B-B14F-4D97-AF65-F5344CB8AC3E}">
        <p14:creationId xmlns:p14="http://schemas.microsoft.com/office/powerpoint/2010/main" val="1750820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A3E3-9D60-35B2-CCAC-483A0DC7E32F}"/>
              </a:ext>
            </a:extLst>
          </p:cNvPr>
          <p:cNvSpPr>
            <a:spLocks noGrp="1"/>
          </p:cNvSpPr>
          <p:nvPr>
            <p:ph type="title"/>
          </p:nvPr>
        </p:nvSpPr>
        <p:spPr/>
        <p:txBody>
          <a:bodyPr/>
          <a:lstStyle/>
          <a:p>
            <a:r>
              <a:rPr lang="en-US" dirty="0"/>
              <a:t>13-04 Nuclear Fusion</a:t>
            </a:r>
          </a:p>
        </p:txBody>
      </p:sp>
      <p:sp>
        <p:nvSpPr>
          <p:cNvPr id="3" name="Content Placeholder 2">
            <a:extLst>
              <a:ext uri="{FF2B5EF4-FFF2-40B4-BE49-F238E27FC236}">
                <a16:creationId xmlns:a16="http://schemas.microsoft.com/office/drawing/2014/main" id="{2343E64C-D9CF-3733-F140-072D86AB504E}"/>
              </a:ext>
            </a:extLst>
          </p:cNvPr>
          <p:cNvSpPr>
            <a:spLocks noGrp="1"/>
          </p:cNvSpPr>
          <p:nvPr>
            <p:ph sz="half" idx="1"/>
          </p:nvPr>
        </p:nvSpPr>
        <p:spPr/>
        <p:txBody>
          <a:bodyPr>
            <a:normAutofit lnSpcReduction="10000"/>
          </a:bodyPr>
          <a:lstStyle/>
          <a:p>
            <a:r>
              <a:rPr lang="en-US" dirty="0"/>
              <a:t>Nuclear Fusion</a:t>
            </a:r>
          </a:p>
          <a:p>
            <a:pPr lvl="1"/>
            <a:r>
              <a:rPr lang="en-US" dirty="0"/>
              <a:t>Combining two nuclei into one</a:t>
            </a:r>
          </a:p>
          <a:p>
            <a:pPr lvl="1"/>
            <a:r>
              <a:rPr lang="en-US" dirty="0"/>
              <a:t>Releases a lot of energy</a:t>
            </a:r>
          </a:p>
          <a:p>
            <a:pPr lvl="1"/>
            <a:r>
              <a:rPr lang="en-US" dirty="0"/>
              <a:t>Fission breaks apart large nucleus</a:t>
            </a:r>
          </a:p>
          <a:p>
            <a:pPr lvl="1"/>
            <a:r>
              <a:rPr lang="en-US" dirty="0"/>
              <a:t>Fusion combines small nuclei</a:t>
            </a:r>
          </a:p>
        </p:txBody>
      </p:sp>
      <p:sp>
        <p:nvSpPr>
          <p:cNvPr id="4" name="Content Placeholder 3">
            <a:extLst>
              <a:ext uri="{FF2B5EF4-FFF2-40B4-BE49-F238E27FC236}">
                <a16:creationId xmlns:a16="http://schemas.microsoft.com/office/drawing/2014/main" id="{4E0D9532-AB98-856B-4CA6-A8AFC59FA85C}"/>
              </a:ext>
            </a:extLst>
          </p:cNvPr>
          <p:cNvSpPr>
            <a:spLocks noGrp="1"/>
          </p:cNvSpPr>
          <p:nvPr>
            <p:ph sz="half" idx="2"/>
          </p:nvPr>
        </p:nvSpPr>
        <p:spPr>
          <a:xfrm>
            <a:off x="6172200" y="1325562"/>
            <a:ext cx="6019800" cy="5532437"/>
          </a:xfrm>
        </p:spPr>
        <p:txBody>
          <a:bodyPr>
            <a:normAutofit lnSpcReduction="10000"/>
          </a:bodyPr>
          <a:lstStyle/>
          <a:p>
            <a:r>
              <a:rPr lang="en-US" dirty="0"/>
              <a:t>For nuclei less than iron,</a:t>
            </a:r>
          </a:p>
          <a:p>
            <a:pPr lvl="1"/>
            <a:r>
              <a:rPr lang="en-US" dirty="0"/>
              <a:t>Nuclear forces holding the nucleus together are stronger than the electrical force pushing it apart</a:t>
            </a:r>
          </a:p>
          <a:p>
            <a:pPr lvl="1"/>
            <a:r>
              <a:rPr lang="en-US" dirty="0"/>
              <a:t>Strong nuclear force does work when adding more nucleons to small nuclei releasing energy</a:t>
            </a:r>
          </a:p>
          <a:p>
            <a:pPr lvl="1"/>
            <a:r>
              <a:rPr lang="en-US" dirty="0"/>
              <a:t>For elements higher than iron, energy must be added for fusion</a:t>
            </a:r>
          </a:p>
          <a:p>
            <a:pPr lvl="2"/>
            <a:r>
              <a:rPr lang="en-US" dirty="0"/>
              <a:t>Stars can only create elements up to iron</a:t>
            </a:r>
          </a:p>
          <a:p>
            <a:pPr lvl="2"/>
            <a:r>
              <a:rPr lang="en-US" dirty="0"/>
              <a:t>There is debate amongst atheists about where heavier elements come from</a:t>
            </a:r>
          </a:p>
        </p:txBody>
      </p:sp>
    </p:spTree>
    <p:extLst>
      <p:ext uri="{BB962C8B-B14F-4D97-AF65-F5344CB8AC3E}">
        <p14:creationId xmlns:p14="http://schemas.microsoft.com/office/powerpoint/2010/main" val="161279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4174-D8A6-6E49-9AA8-3CC28E029D02}"/>
              </a:ext>
            </a:extLst>
          </p:cNvPr>
          <p:cNvSpPr>
            <a:spLocks noGrp="1"/>
          </p:cNvSpPr>
          <p:nvPr>
            <p:ph type="title"/>
          </p:nvPr>
        </p:nvSpPr>
        <p:spPr/>
        <p:txBody>
          <a:bodyPr/>
          <a:lstStyle/>
          <a:p>
            <a:r>
              <a:rPr lang="en-US" dirty="0"/>
              <a:t>13-04 Nuclear Fusion</a:t>
            </a:r>
          </a:p>
        </p:txBody>
      </p:sp>
      <p:sp>
        <p:nvSpPr>
          <p:cNvPr id="3" name="Content Placeholder 2">
            <a:extLst>
              <a:ext uri="{FF2B5EF4-FFF2-40B4-BE49-F238E27FC236}">
                <a16:creationId xmlns:a16="http://schemas.microsoft.com/office/drawing/2014/main" id="{8BE0D106-0254-70F7-4864-498E57374A4C}"/>
              </a:ext>
            </a:extLst>
          </p:cNvPr>
          <p:cNvSpPr>
            <a:spLocks noGrp="1"/>
          </p:cNvSpPr>
          <p:nvPr>
            <p:ph sz="half" idx="1"/>
          </p:nvPr>
        </p:nvSpPr>
        <p:spPr/>
        <p:txBody>
          <a:bodyPr/>
          <a:lstStyle/>
          <a:p>
            <a:r>
              <a:rPr lang="en-US" dirty="0"/>
              <a:t>Why fusion is difficult</a:t>
            </a:r>
          </a:p>
          <a:p>
            <a:pPr lvl="1"/>
            <a:r>
              <a:rPr lang="en-US" dirty="0"/>
              <a:t>The parent products must have enough kinetic energy to overcome the electrical force forcing the positive protons apart</a:t>
            </a:r>
          </a:p>
          <a:p>
            <a:pPr lvl="2"/>
            <a:r>
              <a:rPr lang="en-US" dirty="0"/>
              <a:t>Use high temp to make the KE</a:t>
            </a:r>
          </a:p>
          <a:p>
            <a:pPr lvl="1"/>
            <a:r>
              <a:rPr lang="en-US" dirty="0"/>
              <a:t>Once the parent elements are close enough the strong nuclear force does work pulling the pieces together into one nucleus releasing energy</a:t>
            </a:r>
          </a:p>
        </p:txBody>
      </p:sp>
      <p:pic>
        <p:nvPicPr>
          <p:cNvPr id="5" name="Google Shape;283;p41" descr="The figure shows potential energy between nuclei on the y-axis and distance between them on the x-axis. The parabolic graph shows Coulomb’s repulsion hump with attractive pulling force on the left side of the hump and repelling repulsive force of the right side of the hump.">
            <a:extLst>
              <a:ext uri="{FF2B5EF4-FFF2-40B4-BE49-F238E27FC236}">
                <a16:creationId xmlns:a16="http://schemas.microsoft.com/office/drawing/2014/main" id="{2930297A-546B-FC08-0E0D-0952380665C9}"/>
              </a:ext>
            </a:extLst>
          </p:cNvPr>
          <p:cNvPicPr preferRelativeResize="0">
            <a:picLocks noGrp="1"/>
          </p:cNvPicPr>
          <p:nvPr>
            <p:ph sz="half" idx="2"/>
          </p:nvPr>
        </p:nvPicPr>
        <p:blipFill rotWithShape="1">
          <a:blip r:embed="rId2">
            <a:alphaModFix/>
          </a:blip>
          <a:srcRect l="95" r="-1239"/>
          <a:stretch/>
        </p:blipFill>
        <p:spPr>
          <a:xfrm>
            <a:off x="6576888" y="1553433"/>
            <a:ext cx="5615111" cy="4422824"/>
          </a:xfrm>
          <a:prstGeom prst="rect">
            <a:avLst/>
          </a:prstGeom>
          <a:noFill/>
          <a:ln>
            <a:noFill/>
          </a:ln>
        </p:spPr>
      </p:pic>
    </p:spTree>
    <p:extLst>
      <p:ext uri="{BB962C8B-B14F-4D97-AF65-F5344CB8AC3E}">
        <p14:creationId xmlns:p14="http://schemas.microsoft.com/office/powerpoint/2010/main" val="97541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F7594-73C7-1A16-02A6-7FAF5A646B12}"/>
              </a:ext>
            </a:extLst>
          </p:cNvPr>
          <p:cNvSpPr>
            <a:spLocks noGrp="1"/>
          </p:cNvSpPr>
          <p:nvPr>
            <p:ph type="title"/>
          </p:nvPr>
        </p:nvSpPr>
        <p:spPr/>
        <p:txBody>
          <a:bodyPr/>
          <a:lstStyle/>
          <a:p>
            <a:r>
              <a:rPr lang="en-US" dirty="0"/>
              <a:t>13-04 Nuclear Fusion</a:t>
            </a:r>
          </a:p>
        </p:txBody>
      </p:sp>
      <p:sp>
        <p:nvSpPr>
          <p:cNvPr id="3" name="Content Placeholder 2">
            <a:extLst>
              <a:ext uri="{FF2B5EF4-FFF2-40B4-BE49-F238E27FC236}">
                <a16:creationId xmlns:a16="http://schemas.microsoft.com/office/drawing/2014/main" id="{88181E9A-D4E6-1884-52B0-92259F55B637}"/>
              </a:ext>
            </a:extLst>
          </p:cNvPr>
          <p:cNvSpPr>
            <a:spLocks noGrp="1"/>
          </p:cNvSpPr>
          <p:nvPr>
            <p:ph sz="half" idx="1"/>
          </p:nvPr>
        </p:nvSpPr>
        <p:spPr>
          <a:xfrm>
            <a:off x="0" y="1325562"/>
            <a:ext cx="6019800" cy="5532437"/>
          </a:xfrm>
        </p:spPr>
        <p:txBody>
          <a:bodyPr>
            <a:normAutofit/>
          </a:bodyPr>
          <a:lstStyle/>
          <a:p>
            <a:r>
              <a:rPr lang="en-US" dirty="0"/>
              <a:t>Process to combine H to make He</a:t>
            </a:r>
          </a:p>
          <a:p>
            <a:r>
              <a:rPr lang="en-US" baseline="30000" dirty="0"/>
              <a:t>1</a:t>
            </a:r>
            <a:r>
              <a:rPr lang="en-US" dirty="0"/>
              <a:t>H + </a:t>
            </a:r>
            <a:r>
              <a:rPr lang="en-US" baseline="30000" dirty="0"/>
              <a:t>1</a:t>
            </a:r>
            <a:r>
              <a:rPr lang="en-US" dirty="0"/>
              <a:t>H → </a:t>
            </a:r>
            <a:r>
              <a:rPr lang="en-US" baseline="30000" dirty="0"/>
              <a:t>2</a:t>
            </a:r>
            <a:r>
              <a:rPr lang="en-US" dirty="0"/>
              <a:t>H + </a:t>
            </a:r>
            <a:r>
              <a:rPr lang="en-US" i="1" dirty="0"/>
              <a:t>e</a:t>
            </a:r>
            <a:r>
              <a:rPr lang="en-US" baseline="30000" dirty="0"/>
              <a:t>+</a:t>
            </a:r>
            <a:r>
              <a:rPr lang="en-US" dirty="0"/>
              <a:t> + </a:t>
            </a:r>
            <a:r>
              <a:rPr lang="en-US" i="1" dirty="0" err="1"/>
              <a:t>ν</a:t>
            </a:r>
            <a:r>
              <a:rPr lang="en-US" i="1" baseline="-25000" dirty="0" err="1"/>
              <a:t>e</a:t>
            </a:r>
            <a:r>
              <a:rPr lang="en-US" dirty="0"/>
              <a:t>  (×2)</a:t>
            </a:r>
          </a:p>
          <a:p>
            <a:pPr lvl="1"/>
            <a:r>
              <a:rPr lang="en-US" dirty="0"/>
              <a:t>0.42 MeV</a:t>
            </a:r>
          </a:p>
          <a:p>
            <a:r>
              <a:rPr lang="en-US" baseline="30000" dirty="0"/>
              <a:t>1</a:t>
            </a:r>
            <a:r>
              <a:rPr lang="en-US" dirty="0"/>
              <a:t>H + </a:t>
            </a:r>
            <a:r>
              <a:rPr lang="en-US" baseline="30000" dirty="0"/>
              <a:t>2</a:t>
            </a:r>
            <a:r>
              <a:rPr lang="en-US" dirty="0"/>
              <a:t>H → </a:t>
            </a:r>
            <a:r>
              <a:rPr lang="en-US" baseline="30000" dirty="0"/>
              <a:t>3</a:t>
            </a:r>
            <a:r>
              <a:rPr lang="en-US" dirty="0"/>
              <a:t>He + </a:t>
            </a:r>
            <a:r>
              <a:rPr lang="el-GR" i="1" dirty="0"/>
              <a:t>γ</a:t>
            </a:r>
            <a:r>
              <a:rPr lang="en-US" i="1" dirty="0"/>
              <a:t>  </a:t>
            </a:r>
            <a:r>
              <a:rPr lang="en-US" dirty="0"/>
              <a:t>(×2)</a:t>
            </a:r>
          </a:p>
          <a:p>
            <a:pPr lvl="1"/>
            <a:r>
              <a:rPr lang="en-US" dirty="0"/>
              <a:t>5.49 MeV</a:t>
            </a:r>
          </a:p>
          <a:p>
            <a:r>
              <a:rPr lang="en-US" baseline="30000" dirty="0"/>
              <a:t>3</a:t>
            </a:r>
            <a:r>
              <a:rPr lang="en-US" dirty="0"/>
              <a:t>He + </a:t>
            </a:r>
            <a:r>
              <a:rPr lang="en-US" baseline="30000" dirty="0"/>
              <a:t>3</a:t>
            </a:r>
            <a:r>
              <a:rPr lang="en-US" dirty="0"/>
              <a:t>He → </a:t>
            </a:r>
            <a:r>
              <a:rPr lang="en-US" baseline="30000" dirty="0"/>
              <a:t>4</a:t>
            </a:r>
            <a:r>
              <a:rPr lang="en-US" dirty="0"/>
              <a:t>He + </a:t>
            </a:r>
            <a:r>
              <a:rPr lang="en-US" baseline="30000" dirty="0"/>
              <a:t>1</a:t>
            </a:r>
            <a:r>
              <a:rPr lang="en-US" dirty="0"/>
              <a:t>H + </a:t>
            </a:r>
            <a:r>
              <a:rPr lang="en-US" baseline="30000" dirty="0"/>
              <a:t>1</a:t>
            </a:r>
            <a:r>
              <a:rPr lang="en-US" dirty="0"/>
              <a:t>H</a:t>
            </a:r>
          </a:p>
          <a:p>
            <a:pPr lvl="1"/>
            <a:r>
              <a:rPr lang="en-US" dirty="0"/>
              <a:t>12.86 MeV</a:t>
            </a:r>
          </a:p>
          <a:p>
            <a:pPr lvl="1"/>
            <a:endParaRPr lang="en-US" dirty="0"/>
          </a:p>
          <a:p>
            <a:r>
              <a:rPr lang="en-US" dirty="0"/>
              <a:t>Overall cycle</a:t>
            </a:r>
          </a:p>
          <a:p>
            <a:r>
              <a:rPr lang="en-US" dirty="0"/>
              <a:t>2</a:t>
            </a:r>
            <a:r>
              <a:rPr lang="en-US" i="1" dirty="0"/>
              <a:t>e</a:t>
            </a:r>
            <a:r>
              <a:rPr lang="en-US" baseline="30000" dirty="0"/>
              <a:t>−</a:t>
            </a:r>
            <a:r>
              <a:rPr lang="en-US" dirty="0"/>
              <a:t> + 4 </a:t>
            </a:r>
            <a:r>
              <a:rPr lang="en-US" baseline="30000" dirty="0"/>
              <a:t>1</a:t>
            </a:r>
            <a:r>
              <a:rPr lang="en-US" dirty="0"/>
              <a:t>H → 4 </a:t>
            </a:r>
            <a:r>
              <a:rPr lang="en-US" baseline="30000" dirty="0"/>
              <a:t>4</a:t>
            </a:r>
            <a:r>
              <a:rPr lang="en-US" dirty="0"/>
              <a:t>He + 2</a:t>
            </a:r>
            <a:r>
              <a:rPr lang="en-US" i="1" dirty="0"/>
              <a:t>ν</a:t>
            </a:r>
            <a:r>
              <a:rPr lang="en-US" i="1" baseline="-25000" dirty="0"/>
              <a:t>e</a:t>
            </a:r>
            <a:r>
              <a:rPr lang="en-US" dirty="0"/>
              <a:t> + 6</a:t>
            </a:r>
            <a:r>
              <a:rPr lang="el-GR" i="1" dirty="0"/>
              <a:t>γ</a:t>
            </a:r>
            <a:endParaRPr lang="en-US" i="1" dirty="0"/>
          </a:p>
          <a:p>
            <a:r>
              <a:rPr lang="en-US" dirty="0"/>
              <a:t>Releasing 26.7 MeV</a:t>
            </a:r>
          </a:p>
          <a:p>
            <a:endParaRPr lang="en-US" dirty="0"/>
          </a:p>
        </p:txBody>
      </p:sp>
      <p:pic>
        <p:nvPicPr>
          <p:cNvPr id="7" name="Content Placeholder 6" descr="A diagram of a nuclear fusion&#10;&#10;Description automatically generated">
            <a:extLst>
              <a:ext uri="{FF2B5EF4-FFF2-40B4-BE49-F238E27FC236}">
                <a16:creationId xmlns:a16="http://schemas.microsoft.com/office/drawing/2014/main" id="{D22146BD-15DA-4F2A-B2D9-D3A90A53BD4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4384"/>
          <a:stretch/>
        </p:blipFill>
        <p:spPr>
          <a:xfrm>
            <a:off x="7257920" y="1325563"/>
            <a:ext cx="3848360" cy="5167312"/>
          </a:xfrm>
          <a:prstGeom prst="rect">
            <a:avLst/>
          </a:prstGeom>
        </p:spPr>
      </p:pic>
    </p:spTree>
    <p:extLst>
      <p:ext uri="{BB962C8B-B14F-4D97-AF65-F5344CB8AC3E}">
        <p14:creationId xmlns:p14="http://schemas.microsoft.com/office/powerpoint/2010/main" val="288447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D6DD-2D78-C951-4747-CB208BCD24BF}"/>
              </a:ext>
            </a:extLst>
          </p:cNvPr>
          <p:cNvSpPr>
            <a:spLocks noGrp="1"/>
          </p:cNvSpPr>
          <p:nvPr>
            <p:ph type="title"/>
          </p:nvPr>
        </p:nvSpPr>
        <p:spPr/>
        <p:txBody>
          <a:bodyPr/>
          <a:lstStyle/>
          <a:p>
            <a:r>
              <a:rPr lang="en-US" dirty="0"/>
              <a:t>13-04 Nuclear Fusion</a:t>
            </a:r>
          </a:p>
        </p:txBody>
      </p:sp>
      <p:sp>
        <p:nvSpPr>
          <p:cNvPr id="3" name="Content Placeholder 2">
            <a:extLst>
              <a:ext uri="{FF2B5EF4-FFF2-40B4-BE49-F238E27FC236}">
                <a16:creationId xmlns:a16="http://schemas.microsoft.com/office/drawing/2014/main" id="{576EF54F-0750-0D27-7D12-968DE06257EF}"/>
              </a:ext>
            </a:extLst>
          </p:cNvPr>
          <p:cNvSpPr>
            <a:spLocks noGrp="1"/>
          </p:cNvSpPr>
          <p:nvPr>
            <p:ph sz="half" idx="1"/>
          </p:nvPr>
        </p:nvSpPr>
        <p:spPr/>
        <p:txBody>
          <a:bodyPr>
            <a:normAutofit lnSpcReduction="10000"/>
          </a:bodyPr>
          <a:lstStyle/>
          <a:p>
            <a:r>
              <a:rPr lang="en-US" dirty="0"/>
              <a:t>Nuclear Weapons</a:t>
            </a:r>
          </a:p>
          <a:p>
            <a:r>
              <a:rPr lang="en-US" dirty="0"/>
              <a:t>Fission Bomb</a:t>
            </a:r>
          </a:p>
          <a:p>
            <a:pPr lvl="1"/>
            <a:r>
              <a:rPr lang="en-US" dirty="0"/>
              <a:t>Essentially subcritical masses are forces together by a conventional explosion</a:t>
            </a:r>
          </a:p>
          <a:p>
            <a:pPr lvl="1"/>
            <a:r>
              <a:rPr lang="en-US" dirty="0"/>
              <a:t>Forms a critical mass that builds energy exponentially until it explodes</a:t>
            </a:r>
          </a:p>
          <a:p>
            <a:pPr lvl="1"/>
            <a:r>
              <a:rPr lang="en-US" dirty="0"/>
              <a:t>10-20 kilotons</a:t>
            </a:r>
          </a:p>
          <a:p>
            <a:pPr lvl="1"/>
            <a:r>
              <a:rPr lang="en-US" dirty="0"/>
              <a:t>Like bombs dropped on Hiroshima and Nagasaki</a:t>
            </a:r>
          </a:p>
          <a:p>
            <a:pPr lvl="1"/>
            <a:endParaRPr lang="en-US" dirty="0"/>
          </a:p>
        </p:txBody>
      </p:sp>
      <p:sp>
        <p:nvSpPr>
          <p:cNvPr id="4" name="Content Placeholder 3">
            <a:extLst>
              <a:ext uri="{FF2B5EF4-FFF2-40B4-BE49-F238E27FC236}">
                <a16:creationId xmlns:a16="http://schemas.microsoft.com/office/drawing/2014/main" id="{67E605BB-B1C9-FA9C-D7A6-A6AD060B509A}"/>
              </a:ext>
            </a:extLst>
          </p:cNvPr>
          <p:cNvSpPr>
            <a:spLocks noGrp="1"/>
          </p:cNvSpPr>
          <p:nvPr>
            <p:ph sz="half" idx="2"/>
          </p:nvPr>
        </p:nvSpPr>
        <p:spPr/>
        <p:txBody>
          <a:bodyPr>
            <a:normAutofit lnSpcReduction="10000"/>
          </a:bodyPr>
          <a:lstStyle/>
          <a:p>
            <a:r>
              <a:rPr lang="en-US" dirty="0"/>
              <a:t>Fusion Bomb</a:t>
            </a:r>
          </a:p>
          <a:p>
            <a:pPr lvl="1"/>
            <a:r>
              <a:rPr lang="en-US" dirty="0"/>
              <a:t>Fission bomb explodes next to lithium deuteride</a:t>
            </a:r>
          </a:p>
          <a:p>
            <a:pPr lvl="1"/>
            <a:r>
              <a:rPr lang="en-US" dirty="0"/>
              <a:t>γ rays heat and compress the lithium</a:t>
            </a:r>
          </a:p>
          <a:p>
            <a:pPr lvl="1"/>
            <a:r>
              <a:rPr lang="en-US" dirty="0"/>
              <a:t>The lithium undergoes fission to make </a:t>
            </a:r>
            <a:r>
              <a:rPr lang="en-US" baseline="30000" dirty="0"/>
              <a:t>3</a:t>
            </a:r>
            <a:r>
              <a:rPr lang="en-US" dirty="0"/>
              <a:t>H and </a:t>
            </a:r>
            <a:r>
              <a:rPr lang="en-US" baseline="30000" dirty="0"/>
              <a:t>4</a:t>
            </a:r>
            <a:r>
              <a:rPr lang="en-US" dirty="0"/>
              <a:t>He</a:t>
            </a:r>
          </a:p>
          <a:p>
            <a:pPr lvl="1"/>
            <a:r>
              <a:rPr lang="en-US" dirty="0"/>
              <a:t>The hydrogen then fuses to make more He</a:t>
            </a:r>
          </a:p>
          <a:p>
            <a:pPr lvl="1"/>
            <a:r>
              <a:rPr lang="en-US" dirty="0"/>
              <a:t>This is all surrounded by a uranium shell that reflect neutrons back into the bomb to keep the reaction going</a:t>
            </a:r>
          </a:p>
        </p:txBody>
      </p:sp>
    </p:spTree>
    <p:extLst>
      <p:ext uri="{BB962C8B-B14F-4D97-AF65-F5344CB8AC3E}">
        <p14:creationId xmlns:p14="http://schemas.microsoft.com/office/powerpoint/2010/main" val="19544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DC50-1E5A-9873-1351-BE4DCAECDC4F}"/>
              </a:ext>
            </a:extLst>
          </p:cNvPr>
          <p:cNvSpPr>
            <a:spLocks noGrp="1"/>
          </p:cNvSpPr>
          <p:nvPr>
            <p:ph type="title"/>
          </p:nvPr>
        </p:nvSpPr>
        <p:spPr/>
        <p:txBody>
          <a:bodyPr/>
          <a:lstStyle/>
          <a:p>
            <a:r>
              <a:rPr lang="en-US" dirty="0"/>
              <a:t>13-04 Nuclear Fusion</a:t>
            </a:r>
          </a:p>
        </p:txBody>
      </p:sp>
      <p:sp>
        <p:nvSpPr>
          <p:cNvPr id="3" name="Content Placeholder 2">
            <a:extLst>
              <a:ext uri="{FF2B5EF4-FFF2-40B4-BE49-F238E27FC236}">
                <a16:creationId xmlns:a16="http://schemas.microsoft.com/office/drawing/2014/main" id="{DC19B5C7-1CA1-2F0E-C75C-8FC014E0338A}"/>
              </a:ext>
            </a:extLst>
          </p:cNvPr>
          <p:cNvSpPr>
            <a:spLocks noGrp="1"/>
          </p:cNvSpPr>
          <p:nvPr>
            <p:ph sz="half" idx="1"/>
          </p:nvPr>
        </p:nvSpPr>
        <p:spPr>
          <a:xfrm>
            <a:off x="-1" y="1325562"/>
            <a:ext cx="7527471" cy="5532437"/>
          </a:xfrm>
        </p:spPr>
        <p:txBody>
          <a:bodyPr>
            <a:normAutofit lnSpcReduction="10000"/>
          </a:bodyPr>
          <a:lstStyle/>
          <a:p>
            <a:r>
              <a:rPr lang="en-US" dirty="0"/>
              <a:t>Fusion Reactor</a:t>
            </a:r>
          </a:p>
          <a:p>
            <a:pPr lvl="1"/>
            <a:r>
              <a:rPr lang="en-US" dirty="0"/>
              <a:t>Better than fission</a:t>
            </a:r>
          </a:p>
          <a:p>
            <a:pPr lvl="2"/>
            <a:r>
              <a:rPr lang="en-US" dirty="0"/>
              <a:t>Plentiful fuel</a:t>
            </a:r>
          </a:p>
          <a:p>
            <a:pPr lvl="2"/>
            <a:r>
              <a:rPr lang="en-US" dirty="0"/>
              <a:t>Products are safe</a:t>
            </a:r>
          </a:p>
          <a:p>
            <a:pPr lvl="2"/>
            <a:r>
              <a:rPr lang="en-US" dirty="0"/>
              <a:t>More energy released</a:t>
            </a:r>
          </a:p>
          <a:p>
            <a:pPr lvl="1"/>
            <a:r>
              <a:rPr lang="en-US" dirty="0"/>
              <a:t>Deuterium and tritium injected into vessel with high temp and pressure</a:t>
            </a:r>
          </a:p>
          <a:p>
            <a:pPr lvl="1"/>
            <a:r>
              <a:rPr lang="en-US" dirty="0"/>
              <a:t>EM field turn the hydrogen into plasma</a:t>
            </a:r>
          </a:p>
          <a:p>
            <a:pPr lvl="1"/>
            <a:r>
              <a:rPr lang="en-US" dirty="0"/>
              <a:t>H fuses into He</a:t>
            </a:r>
          </a:p>
          <a:p>
            <a:pPr lvl="1"/>
            <a:r>
              <a:rPr lang="en-US" dirty="0"/>
              <a:t>High-velocity neutrons released are unaffected by EM field</a:t>
            </a:r>
          </a:p>
          <a:p>
            <a:pPr lvl="1"/>
            <a:r>
              <a:rPr lang="en-US" dirty="0"/>
              <a:t>Neutrons strike sides of vessel creating heat, makes steam, turns turbine</a:t>
            </a:r>
          </a:p>
          <a:p>
            <a:pPr lvl="1"/>
            <a:endParaRPr lang="en-US" dirty="0"/>
          </a:p>
        </p:txBody>
      </p:sp>
      <p:pic>
        <p:nvPicPr>
          <p:cNvPr id="5" name="Google Shape;325;p47" descr="The figure shows parts of Tokamak confinement model.">
            <a:extLst>
              <a:ext uri="{FF2B5EF4-FFF2-40B4-BE49-F238E27FC236}">
                <a16:creationId xmlns:a16="http://schemas.microsoft.com/office/drawing/2014/main" id="{F3E2C45D-26D9-2A20-C289-5B0A1B4B08FB}"/>
              </a:ext>
            </a:extLst>
          </p:cNvPr>
          <p:cNvPicPr preferRelativeResize="0">
            <a:picLocks noGrp="1"/>
          </p:cNvPicPr>
          <p:nvPr>
            <p:ph sz="half" idx="2"/>
          </p:nvPr>
        </p:nvPicPr>
        <p:blipFill rotWithShape="1">
          <a:blip r:embed="rId2">
            <a:alphaModFix/>
          </a:blip>
          <a:srcRect l="-118" r="-2051"/>
          <a:stretch/>
        </p:blipFill>
        <p:spPr>
          <a:xfrm>
            <a:off x="7772400" y="2131395"/>
            <a:ext cx="4419600" cy="4018744"/>
          </a:xfrm>
          <a:prstGeom prst="rect">
            <a:avLst/>
          </a:prstGeom>
          <a:noFill/>
          <a:ln>
            <a:noFill/>
          </a:ln>
        </p:spPr>
      </p:pic>
    </p:spTree>
    <p:extLst>
      <p:ext uri="{BB962C8B-B14F-4D97-AF65-F5344CB8AC3E}">
        <p14:creationId xmlns:p14="http://schemas.microsoft.com/office/powerpoint/2010/main" val="40873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722E-57F3-B4DB-EEEC-D30A5C867768}"/>
              </a:ext>
            </a:extLst>
          </p:cNvPr>
          <p:cNvSpPr>
            <a:spLocks noGrp="1"/>
          </p:cNvSpPr>
          <p:nvPr>
            <p:ph type="title"/>
          </p:nvPr>
        </p:nvSpPr>
        <p:spPr/>
        <p:txBody>
          <a:bodyPr/>
          <a:lstStyle/>
          <a:p>
            <a:r>
              <a:rPr lang="en-US" dirty="0"/>
              <a:t>13-04 Nuclear Fusion</a:t>
            </a:r>
          </a:p>
        </p:txBody>
      </p:sp>
      <p:sp>
        <p:nvSpPr>
          <p:cNvPr id="3" name="Content Placeholder 2">
            <a:extLst>
              <a:ext uri="{FF2B5EF4-FFF2-40B4-BE49-F238E27FC236}">
                <a16:creationId xmlns:a16="http://schemas.microsoft.com/office/drawing/2014/main" id="{700178AD-E602-D249-1BED-87F8FA479D4F}"/>
              </a:ext>
            </a:extLst>
          </p:cNvPr>
          <p:cNvSpPr>
            <a:spLocks noGrp="1"/>
          </p:cNvSpPr>
          <p:nvPr>
            <p:ph idx="1"/>
          </p:nvPr>
        </p:nvSpPr>
        <p:spPr/>
        <p:txBody>
          <a:bodyPr/>
          <a:lstStyle/>
          <a:p>
            <a:r>
              <a:rPr lang="en-US" dirty="0"/>
              <a:t>How much energy is released from the fusion of 1.00 kg of hydrogen?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This is enough energy to run an US home for 16,900 years</a:t>
            </a:r>
          </a:p>
        </p:txBody>
      </p:sp>
    </p:spTree>
    <p:extLst>
      <p:ext uri="{BB962C8B-B14F-4D97-AF65-F5344CB8AC3E}">
        <p14:creationId xmlns:p14="http://schemas.microsoft.com/office/powerpoint/2010/main" val="19206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13-04 Practice Work</a:t>
            </a:r>
          </a:p>
        </p:txBody>
      </p:sp>
      <p:sp>
        <p:nvSpPr>
          <p:cNvPr id="3" name="Content Placeholder 2"/>
          <p:cNvSpPr>
            <a:spLocks noGrp="1"/>
          </p:cNvSpPr>
          <p:nvPr>
            <p:ph sz="half" idx="1"/>
          </p:nvPr>
        </p:nvSpPr>
        <p:spPr/>
        <p:txBody>
          <a:bodyPr>
            <a:normAutofit/>
          </a:bodyPr>
          <a:lstStyle/>
          <a:p>
            <a:r>
              <a:rPr lang="en-US" dirty="0"/>
              <a:t>Fuse graphite with paper to write the results of this practice work.</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13654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7E47-3363-E985-F23B-D1F98FBD86AF}"/>
              </a:ext>
            </a:extLst>
          </p:cNvPr>
          <p:cNvSpPr>
            <a:spLocks noGrp="1"/>
          </p:cNvSpPr>
          <p:nvPr>
            <p:ph type="title"/>
          </p:nvPr>
        </p:nvSpPr>
        <p:spPr/>
        <p:txBody>
          <a:bodyPr/>
          <a:lstStyle/>
          <a:p>
            <a:r>
              <a:rPr lang="en-US" dirty="0"/>
              <a:t>13-01 Radioactivity</a:t>
            </a:r>
          </a:p>
        </p:txBody>
      </p:sp>
      <p:sp>
        <p:nvSpPr>
          <p:cNvPr id="3" name="Content Placeholder 2">
            <a:extLst>
              <a:ext uri="{FF2B5EF4-FFF2-40B4-BE49-F238E27FC236}">
                <a16:creationId xmlns:a16="http://schemas.microsoft.com/office/drawing/2014/main" id="{FE5130D3-0638-C894-BDC9-914819A11E03}"/>
              </a:ext>
            </a:extLst>
          </p:cNvPr>
          <p:cNvSpPr>
            <a:spLocks noGrp="1"/>
          </p:cNvSpPr>
          <p:nvPr>
            <p:ph sz="half" idx="1"/>
          </p:nvPr>
        </p:nvSpPr>
        <p:spPr/>
        <p:txBody>
          <a:bodyPr/>
          <a:lstStyle/>
          <a:p>
            <a:r>
              <a:rPr lang="en-US" dirty="0"/>
              <a:t>Structure of the atom</a:t>
            </a:r>
          </a:p>
          <a:p>
            <a:pPr lvl="1"/>
            <a:r>
              <a:rPr lang="en-US" dirty="0"/>
              <a:t>Early 1900’s atom model was “plum pudding”</a:t>
            </a:r>
          </a:p>
          <a:p>
            <a:pPr lvl="2"/>
            <a:r>
              <a:rPr lang="en-US" dirty="0"/>
              <a:t>Everything spread evening throughout</a:t>
            </a:r>
          </a:p>
          <a:p>
            <a:pPr lvl="2"/>
            <a:endParaRPr lang="en-US" dirty="0"/>
          </a:p>
        </p:txBody>
      </p:sp>
      <p:sp>
        <p:nvSpPr>
          <p:cNvPr id="4" name="Content Placeholder 3">
            <a:extLst>
              <a:ext uri="{FF2B5EF4-FFF2-40B4-BE49-F238E27FC236}">
                <a16:creationId xmlns:a16="http://schemas.microsoft.com/office/drawing/2014/main" id="{C6894A2F-49F7-B0DE-040D-1903173A168E}"/>
              </a:ext>
            </a:extLst>
          </p:cNvPr>
          <p:cNvSpPr>
            <a:spLocks noGrp="1"/>
          </p:cNvSpPr>
          <p:nvPr>
            <p:ph sz="half" idx="2"/>
          </p:nvPr>
        </p:nvSpPr>
        <p:spPr/>
        <p:txBody>
          <a:bodyPr/>
          <a:lstStyle/>
          <a:p>
            <a:r>
              <a:rPr lang="en-US" dirty="0"/>
              <a:t>Rutherford’s Experiment</a:t>
            </a:r>
          </a:p>
          <a:p>
            <a:pPr lvl="1"/>
            <a:r>
              <a:rPr lang="en-US" dirty="0"/>
              <a:t>Shot α-particles (2 proton, 2 neutrons) at thin gold foil</a:t>
            </a:r>
          </a:p>
          <a:p>
            <a:pPr lvl="1"/>
            <a:r>
              <a:rPr lang="en-US" dirty="0"/>
              <a:t>Expected to pass mostly straight though with little scattering</a:t>
            </a:r>
          </a:p>
          <a:p>
            <a:pPr lvl="2"/>
            <a:r>
              <a:rPr lang="en-US" dirty="0"/>
              <a:t>The α-particle has lots of energy and would blow through the “pudding”</a:t>
            </a:r>
          </a:p>
          <a:p>
            <a:pPr lvl="1"/>
            <a:r>
              <a:rPr lang="en-US" dirty="0"/>
              <a:t>Actually, most passed straight through without scattering</a:t>
            </a:r>
          </a:p>
          <a:p>
            <a:pPr lvl="2"/>
            <a:r>
              <a:rPr lang="en-US" dirty="0"/>
              <a:t>Some scattered a lot – even straight back</a:t>
            </a:r>
          </a:p>
          <a:p>
            <a:endParaRPr lang="en-US" dirty="0"/>
          </a:p>
        </p:txBody>
      </p:sp>
    </p:spTree>
    <p:extLst>
      <p:ext uri="{BB962C8B-B14F-4D97-AF65-F5344CB8AC3E}">
        <p14:creationId xmlns:p14="http://schemas.microsoft.com/office/powerpoint/2010/main" val="235656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1A93-10E3-E810-A496-6B25517E6683}"/>
              </a:ext>
            </a:extLst>
          </p:cNvPr>
          <p:cNvSpPr>
            <a:spLocks noGrp="1"/>
          </p:cNvSpPr>
          <p:nvPr>
            <p:ph type="title"/>
          </p:nvPr>
        </p:nvSpPr>
        <p:spPr/>
        <p:txBody>
          <a:bodyPr/>
          <a:lstStyle/>
          <a:p>
            <a:r>
              <a:rPr lang="en-US" dirty="0"/>
              <a:t>13-01 Radioactivity</a:t>
            </a:r>
          </a:p>
        </p:txBody>
      </p:sp>
      <p:sp>
        <p:nvSpPr>
          <p:cNvPr id="3" name="Content Placeholder 2">
            <a:extLst>
              <a:ext uri="{FF2B5EF4-FFF2-40B4-BE49-F238E27FC236}">
                <a16:creationId xmlns:a16="http://schemas.microsoft.com/office/drawing/2014/main" id="{5F50DEF8-FB4E-5C82-0C9E-D355E73B1AE5}"/>
              </a:ext>
            </a:extLst>
          </p:cNvPr>
          <p:cNvSpPr>
            <a:spLocks noGrp="1"/>
          </p:cNvSpPr>
          <p:nvPr>
            <p:ph sz="half" idx="1"/>
          </p:nvPr>
        </p:nvSpPr>
        <p:spPr/>
        <p:txBody>
          <a:bodyPr/>
          <a:lstStyle/>
          <a:p>
            <a:r>
              <a:rPr lang="en-US" dirty="0"/>
              <a:t>Showed the nucleus was very small and much open space around it</a:t>
            </a:r>
          </a:p>
          <a:p>
            <a:r>
              <a:rPr lang="en-US" dirty="0"/>
              <a:t>Rutherford proposed planetary model of the atom</a:t>
            </a:r>
          </a:p>
          <a:p>
            <a:pPr lvl="1"/>
            <a:r>
              <a:rPr lang="en-US" dirty="0"/>
              <a:t>Nucleus like sun</a:t>
            </a:r>
          </a:p>
          <a:p>
            <a:pPr lvl="1"/>
            <a:r>
              <a:rPr lang="en-US" dirty="0"/>
              <a:t>Electrons like planets</a:t>
            </a:r>
          </a:p>
          <a:p>
            <a:pPr lvl="1"/>
            <a:r>
              <a:rPr lang="en-US" dirty="0"/>
              <a:t>Electrical force like gravity</a:t>
            </a:r>
          </a:p>
        </p:txBody>
      </p:sp>
      <p:pic>
        <p:nvPicPr>
          <p:cNvPr id="5" name="Google Shape;59;p9" descr="The figure shows several circular atoms in a gold foil in Rutherford’s experiment. Each atom contains a tiny dot, known as the nucleus. The radius of an atom is 10−10  m whereas the radius of a nucleus is 10−15 m.">
            <a:extLst>
              <a:ext uri="{FF2B5EF4-FFF2-40B4-BE49-F238E27FC236}">
                <a16:creationId xmlns:a16="http://schemas.microsoft.com/office/drawing/2014/main" id="{FEB42D1D-4314-3880-771E-B6AD81B25256}"/>
              </a:ext>
            </a:extLst>
          </p:cNvPr>
          <p:cNvPicPr preferRelativeResize="0">
            <a:picLocks noGrp="1"/>
          </p:cNvPicPr>
          <p:nvPr>
            <p:ph sz="half" idx="2"/>
          </p:nvPr>
        </p:nvPicPr>
        <p:blipFill rotWithShape="1">
          <a:blip r:embed="rId2">
            <a:alphaModFix/>
          </a:blip>
          <a:srcRect t="-4314" b="-4314"/>
          <a:stretch/>
        </p:blipFill>
        <p:spPr>
          <a:xfrm>
            <a:off x="6705600" y="-293720"/>
            <a:ext cx="5486400" cy="7151720"/>
          </a:xfrm>
          <a:prstGeom prst="rect">
            <a:avLst/>
          </a:prstGeom>
          <a:noFill/>
          <a:ln>
            <a:noFill/>
          </a:ln>
        </p:spPr>
      </p:pic>
      <p:pic>
        <p:nvPicPr>
          <p:cNvPr id="6" name="Google Shape;66;p10" descr="The figure shows the structure of an atom with a positive nucleus in the center and three negative spherical electrons circling around the center in their respective orbits.">
            <a:extLst>
              <a:ext uri="{FF2B5EF4-FFF2-40B4-BE49-F238E27FC236}">
                <a16:creationId xmlns:a16="http://schemas.microsoft.com/office/drawing/2014/main" id="{145EDE50-8A5F-E0FC-DE7C-756682DAD325}"/>
              </a:ext>
            </a:extLst>
          </p:cNvPr>
          <p:cNvPicPr preferRelativeResize="0">
            <a:picLocks noGrp="1"/>
          </p:cNvPicPr>
          <p:nvPr/>
        </p:nvPicPr>
        <p:blipFill rotWithShape="1">
          <a:blip r:embed="rId3">
            <a:alphaModFix/>
          </a:blip>
          <a:srcRect l="-894" r="-893"/>
          <a:stretch/>
        </p:blipFill>
        <p:spPr>
          <a:xfrm>
            <a:off x="916059" y="4536973"/>
            <a:ext cx="4586384" cy="1990927"/>
          </a:xfrm>
          <a:prstGeom prst="rect">
            <a:avLst/>
          </a:prstGeom>
          <a:noFill/>
          <a:ln>
            <a:noFill/>
          </a:ln>
        </p:spPr>
      </p:pic>
    </p:spTree>
    <p:extLst>
      <p:ext uri="{BB962C8B-B14F-4D97-AF65-F5344CB8AC3E}">
        <p14:creationId xmlns:p14="http://schemas.microsoft.com/office/powerpoint/2010/main" val="198040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167-E474-EF7B-B2C6-0EBBD1802FE6}"/>
              </a:ext>
            </a:extLst>
          </p:cNvPr>
          <p:cNvSpPr>
            <a:spLocks noGrp="1"/>
          </p:cNvSpPr>
          <p:nvPr>
            <p:ph type="title"/>
          </p:nvPr>
        </p:nvSpPr>
        <p:spPr/>
        <p:txBody>
          <a:bodyPr/>
          <a:lstStyle/>
          <a:p>
            <a:r>
              <a:rPr lang="en-US" dirty="0"/>
              <a:t>13-01 Radioactivity</a:t>
            </a:r>
          </a:p>
        </p:txBody>
      </p:sp>
      <p:sp>
        <p:nvSpPr>
          <p:cNvPr id="3" name="Content Placeholder 2">
            <a:extLst>
              <a:ext uri="{FF2B5EF4-FFF2-40B4-BE49-F238E27FC236}">
                <a16:creationId xmlns:a16="http://schemas.microsoft.com/office/drawing/2014/main" id="{AB8632D2-D1B9-CF1F-8C14-71B94EF5E4F0}"/>
              </a:ext>
            </a:extLst>
          </p:cNvPr>
          <p:cNvSpPr>
            <a:spLocks noGrp="1"/>
          </p:cNvSpPr>
          <p:nvPr>
            <p:ph sz="half" idx="1"/>
          </p:nvPr>
        </p:nvSpPr>
        <p:spPr/>
        <p:txBody>
          <a:bodyPr/>
          <a:lstStyle/>
          <a:p>
            <a:r>
              <a:rPr lang="en-US" dirty="0"/>
              <a:t>Nucleus</a:t>
            </a:r>
          </a:p>
          <a:p>
            <a:pPr lvl="1"/>
            <a:r>
              <a:rPr lang="en-US" dirty="0"/>
              <a:t>Contains protons and neutrons</a:t>
            </a:r>
          </a:p>
          <a:p>
            <a:pPr lvl="2"/>
            <a:r>
              <a:rPr lang="en-US" dirty="0"/>
              <a:t>Approximately equal mass</a:t>
            </a:r>
          </a:p>
          <a:p>
            <a:r>
              <a:rPr lang="en-US" dirty="0"/>
              <a:t>Atomic mass unit (u)</a:t>
            </a:r>
          </a:p>
          <a:p>
            <a:pPr lvl="1"/>
            <a:r>
              <a:rPr lang="en-US" dirty="0"/>
              <a:t>Neutral carbon-12 = 12 u</a:t>
            </a:r>
          </a:p>
          <a:p>
            <a:pPr lvl="1"/>
            <a:r>
              <a:rPr lang="en-US" dirty="0"/>
              <a:t>About 1000 times more mass in nucleus than in electrons</a:t>
            </a:r>
          </a:p>
          <a:p>
            <a:pPr lvl="1"/>
            <a:r>
              <a:rPr lang="en-US" dirty="0"/>
              <a:t>C-12 has 6 protons, 6 neutrons</a:t>
            </a:r>
          </a:p>
          <a:p>
            <a:pPr lvl="1"/>
            <a:r>
              <a:rPr lang="en-US" dirty="0"/>
              <a:t>Proton and neutrons = 1 u</a:t>
            </a:r>
          </a:p>
          <a:p>
            <a:pPr lvl="1"/>
            <a:r>
              <a:rPr lang="en-US" dirty="0"/>
              <a:t>1 u = 931.5 MeV/c</a:t>
            </a:r>
            <a:r>
              <a:rPr lang="en-US" baseline="30000" dirty="0"/>
              <a:t>2</a:t>
            </a:r>
            <a:endParaRPr lang="en-US" dirty="0"/>
          </a:p>
          <a:p>
            <a:pPr lvl="1"/>
            <a:endParaRPr lang="en-US" dirty="0"/>
          </a:p>
        </p:txBody>
      </p:sp>
      <p:sp>
        <p:nvSpPr>
          <p:cNvPr id="4" name="Content Placeholder 3">
            <a:extLst>
              <a:ext uri="{FF2B5EF4-FFF2-40B4-BE49-F238E27FC236}">
                <a16:creationId xmlns:a16="http://schemas.microsoft.com/office/drawing/2014/main" id="{74FD0E0F-D2B5-020C-685A-CB0B693F97E7}"/>
              </a:ext>
            </a:extLst>
          </p:cNvPr>
          <p:cNvSpPr>
            <a:spLocks noGrp="1"/>
          </p:cNvSpPr>
          <p:nvPr>
            <p:ph sz="half" idx="2"/>
          </p:nvPr>
        </p:nvSpPr>
        <p:spPr/>
        <p:txBody>
          <a:bodyPr/>
          <a:lstStyle/>
          <a:p>
            <a:r>
              <a:rPr lang="en-US" dirty="0"/>
              <a:t>Atomic Number (</a:t>
            </a:r>
            <a:r>
              <a:rPr lang="en-US" i="1" dirty="0"/>
              <a:t>Z</a:t>
            </a:r>
            <a:r>
              <a:rPr lang="en-US" dirty="0"/>
              <a:t>)</a:t>
            </a:r>
          </a:p>
          <a:p>
            <a:pPr lvl="1"/>
            <a:r>
              <a:rPr lang="en-US" dirty="0"/>
              <a:t>Number of protons in nucleus</a:t>
            </a:r>
          </a:p>
          <a:p>
            <a:pPr lvl="1"/>
            <a:r>
              <a:rPr lang="en-US" dirty="0"/>
              <a:t>Determines the element</a:t>
            </a:r>
          </a:p>
          <a:p>
            <a:r>
              <a:rPr lang="en-US" dirty="0"/>
              <a:t>Mass Number (</a:t>
            </a:r>
            <a:r>
              <a:rPr lang="en-US" i="1" dirty="0"/>
              <a:t>A</a:t>
            </a:r>
            <a:r>
              <a:rPr lang="en-US" dirty="0"/>
              <a:t>)</a:t>
            </a:r>
          </a:p>
          <a:p>
            <a:pPr lvl="1"/>
            <a:r>
              <a:rPr lang="en-US" dirty="0"/>
              <a:t>Number of protons and neutrons</a:t>
            </a:r>
          </a:p>
        </p:txBody>
      </p:sp>
      <p:pic>
        <p:nvPicPr>
          <p:cNvPr id="7" name="Picture 6" descr="A black and white square with letters and numbers&#10;&#10;Description automatically generated">
            <a:extLst>
              <a:ext uri="{FF2B5EF4-FFF2-40B4-BE49-F238E27FC236}">
                <a16:creationId xmlns:a16="http://schemas.microsoft.com/office/drawing/2014/main" id="{63AF1434-084A-8C2B-C8D4-849892B41835}"/>
              </a:ext>
            </a:extLst>
          </p:cNvPr>
          <p:cNvPicPr>
            <a:picLocks noChangeAspect="1"/>
          </p:cNvPicPr>
          <p:nvPr/>
        </p:nvPicPr>
        <p:blipFill rotWithShape="1">
          <a:blip r:embed="rId2">
            <a:extLst>
              <a:ext uri="{28A0092B-C50C-407E-A947-70E740481C1C}">
                <a14:useLocalDpi xmlns:a14="http://schemas.microsoft.com/office/drawing/2010/main" val="0"/>
              </a:ext>
            </a:extLst>
          </a:blip>
          <a:srcRect l="17016" t="11813" r="17372" b="14065"/>
          <a:stretch/>
        </p:blipFill>
        <p:spPr>
          <a:xfrm>
            <a:off x="8075195" y="3909218"/>
            <a:ext cx="2213810" cy="2662990"/>
          </a:xfrm>
          <a:prstGeom prst="rect">
            <a:avLst/>
          </a:prstGeom>
        </p:spPr>
      </p:pic>
    </p:spTree>
    <p:extLst>
      <p:ext uri="{BB962C8B-B14F-4D97-AF65-F5344CB8AC3E}">
        <p14:creationId xmlns:p14="http://schemas.microsoft.com/office/powerpoint/2010/main" val="232579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F5A9-7A79-B7B3-F9F2-65B4EA01BBD0}"/>
              </a:ext>
            </a:extLst>
          </p:cNvPr>
          <p:cNvSpPr>
            <a:spLocks noGrp="1"/>
          </p:cNvSpPr>
          <p:nvPr>
            <p:ph type="title"/>
          </p:nvPr>
        </p:nvSpPr>
        <p:spPr/>
        <p:txBody>
          <a:bodyPr/>
          <a:lstStyle/>
          <a:p>
            <a:r>
              <a:rPr lang="en-US" dirty="0"/>
              <a:t>13-01 Radioactivity</a:t>
            </a:r>
          </a:p>
        </p:txBody>
      </p:sp>
      <p:pic>
        <p:nvPicPr>
          <p:cNvPr id="5" name="Content Placeholder 4" descr="A grid of white squares&#10;&#10;Description automatically generated">
            <a:extLst>
              <a:ext uri="{FF2B5EF4-FFF2-40B4-BE49-F238E27FC236}">
                <a16:creationId xmlns:a16="http://schemas.microsoft.com/office/drawing/2014/main" id="{FA378C9A-D4BE-4612-5737-AC82F90924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720846"/>
            <a:ext cx="12192000" cy="6858001"/>
          </a:xfrm>
        </p:spPr>
      </p:pic>
    </p:spTree>
    <p:extLst>
      <p:ext uri="{BB962C8B-B14F-4D97-AF65-F5344CB8AC3E}">
        <p14:creationId xmlns:p14="http://schemas.microsoft.com/office/powerpoint/2010/main" val="92569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6203-0EF6-7427-323D-D7EFAD5792BB}"/>
              </a:ext>
            </a:extLst>
          </p:cNvPr>
          <p:cNvSpPr>
            <a:spLocks noGrp="1"/>
          </p:cNvSpPr>
          <p:nvPr>
            <p:ph type="title"/>
          </p:nvPr>
        </p:nvSpPr>
        <p:spPr/>
        <p:txBody>
          <a:bodyPr/>
          <a:lstStyle/>
          <a:p>
            <a:r>
              <a:rPr lang="en-US" dirty="0"/>
              <a:t>13-01 Radioactivity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BFC761-CD2C-7246-69B9-8C149DFD94DA}"/>
                  </a:ext>
                </a:extLst>
              </p:cNvPr>
              <p:cNvSpPr>
                <a:spLocks noGrp="1"/>
              </p:cNvSpPr>
              <p:nvPr>
                <p:ph sz="half" idx="1"/>
              </p:nvPr>
            </p:nvSpPr>
            <p:spPr/>
            <p:txBody>
              <a:bodyPr>
                <a:normAutofit lnSpcReduction="10000"/>
              </a:bodyPr>
              <a:lstStyle/>
              <a:p>
                <a:r>
                  <a:rPr lang="en-US" dirty="0"/>
                  <a:t>Isotopes</a:t>
                </a:r>
              </a:p>
              <a:p>
                <a:pPr lvl="1"/>
                <a:r>
                  <a:rPr lang="en-US" dirty="0"/>
                  <a:t>Same element can have different number of neutrons</a:t>
                </a:r>
              </a:p>
              <a:p>
                <a:pPr lvl="1"/>
                <a:r>
                  <a:rPr lang="en-US" dirty="0"/>
                  <a:t>Carbon</a:t>
                </a:r>
              </a:p>
              <a:p>
                <a:pPr lvl="2"/>
                <a:r>
                  <a:rPr lang="en-US" dirty="0"/>
                  <a:t>Carbon-12</a:t>
                </a:r>
              </a:p>
              <a:p>
                <a:pPr lvl="2"/>
                <a:r>
                  <a:rPr lang="en-US" dirty="0"/>
                  <a:t>Carbon-13</a:t>
                </a:r>
              </a:p>
              <a:p>
                <a:pPr lvl="2"/>
                <a:r>
                  <a:rPr lang="en-US" dirty="0"/>
                  <a:t>Carbon-14</a:t>
                </a:r>
              </a:p>
              <a:p>
                <a:pPr lvl="1"/>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𝑍</m:t>
                        </m:r>
                      </m:sub>
                      <m:sup>
                        <m:r>
                          <a:rPr lang="en-US" b="0" i="1" smtClean="0">
                            <a:latin typeface="Cambria Math" panose="02040503050406030204" pitchFamily="18" charset="0"/>
                          </a:rPr>
                          <m:t>𝐴</m:t>
                        </m:r>
                      </m:sup>
                      <m:e>
                        <m:r>
                          <a:rPr lang="en-US" b="0" i="1" smtClean="0">
                            <a:latin typeface="Cambria Math" panose="02040503050406030204" pitchFamily="18" charset="0"/>
                          </a:rPr>
                          <m:t>𝑋</m:t>
                        </m:r>
                      </m:e>
                    </m:sPre>
                  </m:oMath>
                </a14:m>
                <a:endParaRPr lang="en-US" dirty="0"/>
              </a:p>
              <a:p>
                <a:pPr lvl="2"/>
                <a:r>
                  <a:rPr lang="en-US" i="1" dirty="0"/>
                  <a:t>A</a:t>
                </a:r>
                <a:r>
                  <a:rPr lang="en-US" dirty="0"/>
                  <a:t> = mass number (u)</a:t>
                </a:r>
              </a:p>
              <a:p>
                <a:pPr lvl="2"/>
                <a:r>
                  <a:rPr lang="en-US" i="1" dirty="0"/>
                  <a:t>Z</a:t>
                </a:r>
                <a:r>
                  <a:rPr lang="en-US" dirty="0"/>
                  <a:t> = atomic number</a:t>
                </a:r>
              </a:p>
              <a:p>
                <a:pPr lvl="1"/>
                <a14:m>
                  <m:oMath xmlns:m="http://schemas.openxmlformats.org/officeDocument/2006/math">
                    <m:sPre>
                      <m:sPrePr>
                        <m:ctrlPr>
                          <a:rPr lang="en-US" i="1" smtClean="0">
                            <a:latin typeface="Cambria Math" panose="02040503050406030204" pitchFamily="18" charset="0"/>
                          </a:rPr>
                        </m:ctrlPr>
                      </m:sPrePr>
                      <m:sub/>
                      <m:sup>
                        <m:r>
                          <a:rPr lang="en-US" b="0" i="1" smtClean="0">
                            <a:latin typeface="Cambria Math" panose="02040503050406030204" pitchFamily="18" charset="0"/>
                          </a:rPr>
                          <m:t>𝐴</m:t>
                        </m:r>
                      </m:sup>
                      <m:e>
                        <m:r>
                          <a:rPr lang="en-US" b="0" i="1" smtClean="0">
                            <a:latin typeface="Cambria Math" panose="02040503050406030204" pitchFamily="18" charset="0"/>
                          </a:rPr>
                          <m:t>𝑋</m:t>
                        </m:r>
                      </m:e>
                    </m:sPre>
                  </m:oMath>
                </a14:m>
                <a:endParaRPr lang="en-US" dirty="0"/>
              </a:p>
            </p:txBody>
          </p:sp>
        </mc:Choice>
        <mc:Fallback xmlns="">
          <p:sp>
            <p:nvSpPr>
              <p:cNvPr id="3" name="Content Placeholder 2">
                <a:extLst>
                  <a:ext uri="{FF2B5EF4-FFF2-40B4-BE49-F238E27FC236}">
                    <a16:creationId xmlns:a16="http://schemas.microsoft.com/office/drawing/2014/main" id="{89BFC761-CD2C-7246-69B9-8C149DFD94DA}"/>
                  </a:ext>
                </a:extLst>
              </p:cNvPr>
              <p:cNvSpPr>
                <a:spLocks noGrp="1" noRot="1" noChangeAspect="1" noMove="1" noResize="1" noEditPoints="1" noAdjustHandles="1" noChangeArrowheads="1" noChangeShapeType="1" noTextEdit="1"/>
              </p:cNvSpPr>
              <p:nvPr>
                <p:ph sz="half" idx="1"/>
              </p:nvPr>
            </p:nvSpPr>
            <p:spPr>
              <a:blipFill>
                <a:blip r:embed="rId2"/>
                <a:stretch>
                  <a:fillRect l="-1822" t="-2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7FFEE0F-45E9-9C8D-5CE1-9E34D69C398C}"/>
                  </a:ext>
                </a:extLst>
              </p:cNvPr>
              <p:cNvSpPr>
                <a:spLocks noGrp="1"/>
              </p:cNvSpPr>
              <p:nvPr>
                <p:ph sz="half" idx="2"/>
              </p:nvPr>
            </p:nvSpPr>
            <p:spPr/>
            <p:txBody>
              <a:bodyPr>
                <a:normAutofit lnSpcReduction="10000"/>
              </a:bodyPr>
              <a:lstStyle/>
              <a:p>
                <a:r>
                  <a:rPr lang="en-US" dirty="0"/>
                  <a:t>Carbon-12</a:t>
                </a:r>
              </a:p>
              <a:p>
                <a:pPr lvl="1"/>
                <a14:m>
                  <m:oMath xmlns:m="http://schemas.openxmlformats.org/officeDocument/2006/math">
                    <m:sPre>
                      <m:sPrePr>
                        <m:ctrlPr>
                          <a:rPr lang="en-US" b="0" i="1" smtClean="0">
                            <a:latin typeface="Cambria Math" panose="02040503050406030204" pitchFamily="18" charset="0"/>
                          </a:rPr>
                        </m:ctrlPr>
                      </m:sPrePr>
                      <m:sub>
                        <m:r>
                          <a:rPr lang="en-US" b="0" i="1" smtClean="0">
                            <a:latin typeface="Cambria Math" panose="02040503050406030204" pitchFamily="18" charset="0"/>
                          </a:rPr>
                          <m:t>6</m:t>
                        </m:r>
                      </m:sub>
                      <m:sup>
                        <m:r>
                          <a:rPr lang="en-US" b="0" i="1" smtClean="0">
                            <a:latin typeface="Cambria Math" panose="02040503050406030204" pitchFamily="18" charset="0"/>
                          </a:rPr>
                          <m:t>12</m:t>
                        </m:r>
                      </m:sup>
                      <m:e>
                        <m:r>
                          <a:rPr lang="en-US" b="0" i="1" smtClean="0">
                            <a:latin typeface="Cambria Math" panose="02040503050406030204" pitchFamily="18" charset="0"/>
                          </a:rPr>
                          <m:t>𝐶</m:t>
                        </m:r>
                      </m:e>
                    </m:sPre>
                  </m:oMath>
                </a14:m>
                <a:r>
                  <a:rPr lang="en-US" dirty="0"/>
                  <a:t> or </a:t>
                </a:r>
                <a14:m>
                  <m:oMath xmlns:m="http://schemas.openxmlformats.org/officeDocument/2006/math">
                    <m:sPre>
                      <m:sPrePr>
                        <m:ctrlPr>
                          <a:rPr lang="en-US" i="1" smtClean="0">
                            <a:latin typeface="Cambria Math" panose="02040503050406030204" pitchFamily="18" charset="0"/>
                          </a:rPr>
                        </m:ctrlPr>
                      </m:sPrePr>
                      <m:sub/>
                      <m:sup>
                        <m:r>
                          <a:rPr lang="en-US" b="0" i="1" smtClean="0">
                            <a:latin typeface="Cambria Math" panose="02040503050406030204" pitchFamily="18" charset="0"/>
                          </a:rPr>
                          <m:t>12</m:t>
                        </m:r>
                      </m:sup>
                      <m:e>
                        <m:r>
                          <a:rPr lang="en-US" b="0" i="1" smtClean="0">
                            <a:latin typeface="Cambria Math" panose="02040503050406030204" pitchFamily="18" charset="0"/>
                          </a:rPr>
                          <m:t>𝐶</m:t>
                        </m:r>
                      </m:e>
                    </m:sPre>
                  </m:oMath>
                </a14:m>
                <a:endParaRPr lang="en-US" b="0" dirty="0"/>
              </a:p>
              <a:p>
                <a:pPr lvl="1"/>
                <a:r>
                  <a:rPr lang="en-US" dirty="0"/>
                  <a:t>Subtract </a:t>
                </a:r>
                <a:r>
                  <a:rPr lang="en-US" i="1" dirty="0"/>
                  <a:t>A</a:t>
                </a:r>
                <a:r>
                  <a:rPr lang="en-US" dirty="0"/>
                  <a:t> and </a:t>
                </a:r>
                <a:r>
                  <a:rPr lang="en-US" i="1" dirty="0"/>
                  <a:t>Z</a:t>
                </a:r>
                <a:r>
                  <a:rPr lang="en-US" dirty="0"/>
                  <a:t> to get number of neutrons</a:t>
                </a:r>
              </a:p>
              <a:p>
                <a:pPr lvl="1"/>
                <a:r>
                  <a:rPr lang="en-US" dirty="0"/>
                  <a:t>12 − 6 = 6 neutrons</a:t>
                </a:r>
              </a:p>
              <a:p>
                <a:r>
                  <a:rPr lang="en-US" dirty="0"/>
                  <a:t>Carbon-14</a:t>
                </a:r>
              </a:p>
              <a:p>
                <a:pPr lvl="1"/>
                <a14:m>
                  <m:oMath xmlns:m="http://schemas.openxmlformats.org/officeDocument/2006/math">
                    <m:sPre>
                      <m:sPrePr>
                        <m:ctrlPr>
                          <a:rPr lang="en-US" b="0" i="1" smtClean="0">
                            <a:latin typeface="Cambria Math" panose="02040503050406030204" pitchFamily="18" charset="0"/>
                          </a:rPr>
                        </m:ctrlPr>
                      </m:sPrePr>
                      <m:sub>
                        <m:r>
                          <a:rPr lang="en-US" b="0" i="1" smtClean="0">
                            <a:latin typeface="Cambria Math" panose="02040503050406030204" pitchFamily="18" charset="0"/>
                          </a:rPr>
                          <m:t>6</m:t>
                        </m:r>
                      </m:sub>
                      <m:sup>
                        <m:r>
                          <a:rPr lang="en-US" b="0" i="1" smtClean="0">
                            <a:latin typeface="Cambria Math" panose="02040503050406030204" pitchFamily="18" charset="0"/>
                          </a:rPr>
                          <m:t>14</m:t>
                        </m:r>
                      </m:sup>
                      <m:e>
                        <m:r>
                          <a:rPr lang="en-US" b="0" i="1" smtClean="0">
                            <a:latin typeface="Cambria Math" panose="02040503050406030204" pitchFamily="18" charset="0"/>
                          </a:rPr>
                          <m:t>𝐶</m:t>
                        </m:r>
                      </m:e>
                    </m:sPre>
                  </m:oMath>
                </a14:m>
                <a:r>
                  <a:rPr lang="en-US" dirty="0"/>
                  <a:t> or </a:t>
                </a:r>
                <a14:m>
                  <m:oMath xmlns:m="http://schemas.openxmlformats.org/officeDocument/2006/math">
                    <m:sPre>
                      <m:sPrePr>
                        <m:ctrlPr>
                          <a:rPr lang="en-US" i="1" smtClean="0">
                            <a:latin typeface="Cambria Math" panose="02040503050406030204" pitchFamily="18" charset="0"/>
                          </a:rPr>
                        </m:ctrlPr>
                      </m:sPrePr>
                      <m:sub/>
                      <m:sup>
                        <m:r>
                          <a:rPr lang="en-US" b="0" i="1" smtClean="0">
                            <a:latin typeface="Cambria Math" panose="02040503050406030204" pitchFamily="18" charset="0"/>
                          </a:rPr>
                          <m:t>14</m:t>
                        </m:r>
                      </m:sup>
                      <m:e>
                        <m:r>
                          <a:rPr lang="en-US" b="0" i="1" smtClean="0">
                            <a:latin typeface="Cambria Math" panose="02040503050406030204" pitchFamily="18" charset="0"/>
                          </a:rPr>
                          <m:t>𝐶</m:t>
                        </m:r>
                      </m:e>
                    </m:sPre>
                  </m:oMath>
                </a14:m>
                <a:endParaRPr lang="en-US" b="0" dirty="0"/>
              </a:p>
              <a:p>
                <a:pPr lvl="1"/>
                <a:r>
                  <a:rPr lang="en-US" dirty="0"/>
                  <a:t>Subtract </a:t>
                </a:r>
                <a:r>
                  <a:rPr lang="en-US" i="1" dirty="0"/>
                  <a:t>A</a:t>
                </a:r>
                <a:r>
                  <a:rPr lang="en-US" dirty="0"/>
                  <a:t> and </a:t>
                </a:r>
                <a:r>
                  <a:rPr lang="en-US" i="1" dirty="0"/>
                  <a:t>Z</a:t>
                </a:r>
                <a:r>
                  <a:rPr lang="en-US" dirty="0"/>
                  <a:t> to get number of neutrons</a:t>
                </a:r>
              </a:p>
              <a:p>
                <a:pPr lvl="1"/>
                <a:r>
                  <a:rPr lang="en-US" dirty="0"/>
                  <a:t>14 − 6 = 8 neutrons</a:t>
                </a:r>
              </a:p>
              <a:p>
                <a:r>
                  <a:rPr lang="en-US" dirty="0"/>
                  <a:t>Then number of neutrons changes behavior of nucleus</a:t>
                </a:r>
              </a:p>
            </p:txBody>
          </p:sp>
        </mc:Choice>
        <mc:Fallback xmlns="">
          <p:sp>
            <p:nvSpPr>
              <p:cNvPr id="4" name="Content Placeholder 3">
                <a:extLst>
                  <a:ext uri="{FF2B5EF4-FFF2-40B4-BE49-F238E27FC236}">
                    <a16:creationId xmlns:a16="http://schemas.microsoft.com/office/drawing/2014/main" id="{A7FFEE0F-45E9-9C8D-5CE1-9E34D69C398C}"/>
                  </a:ext>
                </a:extLst>
              </p:cNvPr>
              <p:cNvSpPr>
                <a:spLocks noGrp="1" noRot="1" noChangeAspect="1" noMove="1" noResize="1" noEditPoints="1" noAdjustHandles="1" noChangeArrowheads="1" noChangeShapeType="1" noTextEdit="1"/>
              </p:cNvSpPr>
              <p:nvPr>
                <p:ph sz="half" idx="2"/>
              </p:nvPr>
            </p:nvSpPr>
            <p:spPr>
              <a:blipFill>
                <a:blip r:embed="rId3"/>
                <a:stretch>
                  <a:fillRect l="-1824" t="-2830" r="-2026"/>
                </a:stretch>
              </a:blipFill>
            </p:spPr>
            <p:txBody>
              <a:bodyPr/>
              <a:lstStyle/>
              <a:p>
                <a:r>
                  <a:rPr lang="en-US">
                    <a:noFill/>
                  </a:rPr>
                  <a:t> </a:t>
                </a:r>
              </a:p>
            </p:txBody>
          </p:sp>
        </mc:Fallback>
      </mc:AlternateContent>
    </p:spTree>
    <p:extLst>
      <p:ext uri="{BB962C8B-B14F-4D97-AF65-F5344CB8AC3E}">
        <p14:creationId xmlns:p14="http://schemas.microsoft.com/office/powerpoint/2010/main" val="37329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6443-AFE4-5DBC-CDF5-EB28E52493E9}"/>
              </a:ext>
            </a:extLst>
          </p:cNvPr>
          <p:cNvSpPr>
            <a:spLocks noGrp="1"/>
          </p:cNvSpPr>
          <p:nvPr>
            <p:ph type="title"/>
          </p:nvPr>
        </p:nvSpPr>
        <p:spPr/>
        <p:txBody>
          <a:bodyPr/>
          <a:lstStyle/>
          <a:p>
            <a:r>
              <a:rPr lang="en-US" dirty="0"/>
              <a:t>13-01 Radioactivity</a:t>
            </a:r>
          </a:p>
        </p:txBody>
      </p:sp>
      <p:sp>
        <p:nvSpPr>
          <p:cNvPr id="3" name="Content Placeholder 2">
            <a:extLst>
              <a:ext uri="{FF2B5EF4-FFF2-40B4-BE49-F238E27FC236}">
                <a16:creationId xmlns:a16="http://schemas.microsoft.com/office/drawing/2014/main" id="{074B34CF-CC40-A977-674F-761D74D256B4}"/>
              </a:ext>
            </a:extLst>
          </p:cNvPr>
          <p:cNvSpPr>
            <a:spLocks noGrp="1"/>
          </p:cNvSpPr>
          <p:nvPr>
            <p:ph sz="half" idx="1"/>
          </p:nvPr>
        </p:nvSpPr>
        <p:spPr/>
        <p:txBody>
          <a:bodyPr>
            <a:normAutofit/>
          </a:bodyPr>
          <a:lstStyle/>
          <a:p>
            <a:r>
              <a:rPr lang="en-US" dirty="0"/>
              <a:t>Large force required to break apart nucleus (it wants to stick together)</a:t>
            </a:r>
          </a:p>
          <a:p>
            <a:r>
              <a:rPr lang="en-US" dirty="0"/>
              <a:t>Resist putting pushed close to each other</a:t>
            </a:r>
          </a:p>
          <a:p>
            <a:r>
              <a:rPr lang="en-US" dirty="0"/>
              <a:t>Strong nuclear force</a:t>
            </a:r>
          </a:p>
          <a:p>
            <a:pPr lvl="1"/>
            <a:r>
              <a:rPr lang="en-US" dirty="0"/>
              <a:t>Holds nucleus together</a:t>
            </a:r>
          </a:p>
          <a:p>
            <a:pPr lvl="1"/>
            <a:r>
              <a:rPr lang="en-US" dirty="0"/>
              <a:t>Very strong</a:t>
            </a:r>
          </a:p>
          <a:p>
            <a:pPr lvl="1"/>
            <a:r>
              <a:rPr lang="en-US" dirty="0"/>
              <a:t>Acts at distance less than 10</a:t>
            </a:r>
            <a:r>
              <a:rPr lang="en-US" baseline="30000" dirty="0"/>
              <a:t>−15</a:t>
            </a:r>
            <a:r>
              <a:rPr lang="en-US" dirty="0"/>
              <a:t> m</a:t>
            </a:r>
          </a:p>
          <a:p>
            <a:endParaRPr lang="en-US" dirty="0"/>
          </a:p>
        </p:txBody>
      </p:sp>
      <p:sp>
        <p:nvSpPr>
          <p:cNvPr id="4" name="Content Placeholder 3">
            <a:extLst>
              <a:ext uri="{FF2B5EF4-FFF2-40B4-BE49-F238E27FC236}">
                <a16:creationId xmlns:a16="http://schemas.microsoft.com/office/drawing/2014/main" id="{B1A2ED5F-B08C-C822-2893-BC232E325A4F}"/>
              </a:ext>
            </a:extLst>
          </p:cNvPr>
          <p:cNvSpPr>
            <a:spLocks noGrp="1"/>
          </p:cNvSpPr>
          <p:nvPr>
            <p:ph sz="half" idx="2"/>
          </p:nvPr>
        </p:nvSpPr>
        <p:spPr>
          <a:xfrm>
            <a:off x="6172200" y="1325562"/>
            <a:ext cx="6019800" cy="5532437"/>
          </a:xfrm>
        </p:spPr>
        <p:txBody>
          <a:bodyPr>
            <a:normAutofit/>
          </a:bodyPr>
          <a:lstStyle/>
          <a:p>
            <a:r>
              <a:rPr lang="en-US" dirty="0"/>
              <a:t>Electric forces try to break nucleus apart</a:t>
            </a:r>
          </a:p>
          <a:p>
            <a:r>
              <a:rPr lang="en-US" dirty="0"/>
              <a:t>When electric forces are more than strong nuclear force, nuclear particles are ejected from nucleus</a:t>
            </a:r>
          </a:p>
          <a:p>
            <a:pPr lvl="1"/>
            <a:r>
              <a:rPr lang="en-US" dirty="0"/>
              <a:t>Radioactivity</a:t>
            </a:r>
          </a:p>
          <a:p>
            <a:endParaRPr lang="en-US" dirty="0"/>
          </a:p>
          <a:p>
            <a:r>
              <a:rPr lang="en-US" dirty="0"/>
              <a:t>Nucleus wants</a:t>
            </a:r>
          </a:p>
          <a:p>
            <a:pPr lvl="1"/>
            <a:r>
              <a:rPr lang="en-US" dirty="0"/>
              <a:t>About same number of protons and neutrons</a:t>
            </a:r>
          </a:p>
          <a:p>
            <a:pPr lvl="1"/>
            <a:r>
              <a:rPr lang="en-US" dirty="0"/>
              <a:t>Smaller radius than strong nuclear force</a:t>
            </a:r>
          </a:p>
          <a:p>
            <a:endParaRPr lang="en-US" dirty="0"/>
          </a:p>
        </p:txBody>
      </p:sp>
    </p:spTree>
    <p:extLst>
      <p:ext uri="{BB962C8B-B14F-4D97-AF65-F5344CB8AC3E}">
        <p14:creationId xmlns:p14="http://schemas.microsoft.com/office/powerpoint/2010/main" val="27692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Nasa-Cambria">
      <a:majorFont>
        <a:latin typeface="Nasalization Rg"/>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1143</TotalTime>
  <Words>2206</Words>
  <Application>Microsoft Office PowerPoint</Application>
  <PresentationFormat>Widescreen</PresentationFormat>
  <Paragraphs>384</Paragraphs>
  <Slides>39</Slides>
  <Notes>19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Aptos</vt:lpstr>
      <vt:lpstr>Cambria Math</vt:lpstr>
      <vt:lpstr>Comic Sans MS</vt:lpstr>
      <vt:lpstr>Cambria</vt:lpstr>
      <vt:lpstr>Nasalization Rg</vt:lpstr>
      <vt:lpstr>Office Theme</vt:lpstr>
      <vt:lpstr>Radioactivity, Fission, and Fusion</vt:lpstr>
      <vt:lpstr>Credits</vt:lpstr>
      <vt:lpstr>13-01 Radioactivity</vt:lpstr>
      <vt:lpstr>13-01 Radioactivity</vt:lpstr>
      <vt:lpstr>13-01 Radioactivity</vt:lpstr>
      <vt:lpstr>13-01 Radioactivity</vt:lpstr>
      <vt:lpstr>13-01 Radioactivity</vt:lpstr>
      <vt:lpstr>13-01 Radioactivity</vt:lpstr>
      <vt:lpstr>13-01 Radioactivity</vt:lpstr>
      <vt:lpstr>13-01 Radioactivity</vt:lpstr>
      <vt:lpstr>13-01 Radioactivity</vt:lpstr>
      <vt:lpstr>13-01 Radioactivity</vt:lpstr>
      <vt:lpstr>13-01 Radioactivity</vt:lpstr>
      <vt:lpstr>13-01 Radioactivity</vt:lpstr>
      <vt:lpstr>13-01 Radioactivity</vt:lpstr>
      <vt:lpstr>13-01 Radioactivity</vt:lpstr>
      <vt:lpstr>13-01 Practice Work</vt:lpstr>
      <vt:lpstr>13-02 Radiometric Dating</vt:lpstr>
      <vt:lpstr>13-02 Radiometric Dating</vt:lpstr>
      <vt:lpstr>13-02 Radiometric Dating</vt:lpstr>
      <vt:lpstr>13-02 Radiometric Dating</vt:lpstr>
      <vt:lpstr>13-02 Radiometric Dating</vt:lpstr>
      <vt:lpstr>13-02 Practice Work</vt:lpstr>
      <vt:lpstr>13-03 Nuclear Fission</vt:lpstr>
      <vt:lpstr>13-03 Nuclear Fission</vt:lpstr>
      <vt:lpstr>13-03 Nuclear Fission</vt:lpstr>
      <vt:lpstr>13-03 Nuclear Fission</vt:lpstr>
      <vt:lpstr>13-03 Nuclear Fission</vt:lpstr>
      <vt:lpstr>13-03 Nuclear Fission</vt:lpstr>
      <vt:lpstr>13-03 Nuclear Fission</vt:lpstr>
      <vt:lpstr>13-03 Practice Work</vt:lpstr>
      <vt:lpstr>13-04 Nuclear Fusion</vt:lpstr>
      <vt:lpstr>13-04 Nuclear Fusion</vt:lpstr>
      <vt:lpstr>13-04 Nuclear Fusion</vt:lpstr>
      <vt:lpstr>13-04 Nuclear Fusion</vt:lpstr>
      <vt:lpstr>13-04 Nuclear Fusion</vt:lpstr>
      <vt:lpstr>13-04 Nuclear Fusion</vt:lpstr>
      <vt:lpstr>13-04 Nuclear Fusion</vt:lpstr>
      <vt:lpstr>13-04 Practice Work</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45</cp:revision>
  <dcterms:created xsi:type="dcterms:W3CDTF">2024-06-05T18:15:26Z</dcterms:created>
  <dcterms:modified xsi:type="dcterms:W3CDTF">2024-07-31T15:48:07Z</dcterms:modified>
</cp:coreProperties>
</file>